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5.svg" ContentType="image/svg+xml"/>
  <Override PartName="/ppt/media/image5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35"/>
  </p:notesMasterIdLst>
  <p:handoutMasterIdLst>
    <p:handoutMasterId r:id="rId36"/>
  </p:handoutMasterIdLst>
  <p:sldIdLst>
    <p:sldId id="256" r:id="rId6"/>
    <p:sldId id="257" r:id="rId7"/>
    <p:sldId id="320" r:id="rId8"/>
    <p:sldId id="267" r:id="rId9"/>
    <p:sldId id="369" r:id="rId10"/>
    <p:sldId id="315" r:id="rId11"/>
    <p:sldId id="316" r:id="rId12"/>
    <p:sldId id="318" r:id="rId13"/>
    <p:sldId id="289" r:id="rId14"/>
    <p:sldId id="321" r:id="rId15"/>
    <p:sldId id="290" r:id="rId16"/>
    <p:sldId id="352" r:id="rId17"/>
    <p:sldId id="353" r:id="rId18"/>
    <p:sldId id="392" r:id="rId19"/>
    <p:sldId id="322" r:id="rId20"/>
    <p:sldId id="323" r:id="rId21"/>
    <p:sldId id="324" r:id="rId22"/>
    <p:sldId id="359" r:id="rId23"/>
    <p:sldId id="354" r:id="rId24"/>
    <p:sldId id="393" r:id="rId25"/>
    <p:sldId id="394" r:id="rId26"/>
    <p:sldId id="398" r:id="rId27"/>
    <p:sldId id="395" r:id="rId28"/>
    <p:sldId id="355" r:id="rId29"/>
    <p:sldId id="356" r:id="rId30"/>
    <p:sldId id="408" r:id="rId31"/>
    <p:sldId id="400" r:id="rId32"/>
    <p:sldId id="358" r:id="rId33"/>
    <p:sldId id="266" r:id="rId34"/>
  </p:sldIdLst>
  <p:sldSz cx="12192000" cy="6858000"/>
  <p:notesSz cx="6858000" cy="9144000"/>
  <p:embeddedFontLst>
    <p:embeddedFont>
      <p:font typeface="思源黑体 CN Light" panose="020B0300000000000000" pitchFamily="34" charset="-122"/>
      <p:regular r:id="rId41"/>
    </p:embeddedFont>
    <p:embeddedFont>
      <p:font typeface="思源宋体 CN Medium" panose="02020500000000000000" pitchFamily="18" charset="-122"/>
      <p:regular r:id="rId42"/>
    </p:embeddedFont>
    <p:embeddedFont>
      <p:font typeface="微软雅黑" panose="020B0503020204020204" charset="-122"/>
      <p:regular r:id="rId43"/>
    </p:embeddedFont>
    <p:embeddedFont>
      <p:font typeface="思源宋体 CN Light" panose="02020300000000000000" pitchFamily="18" charset="-122"/>
      <p:regular r:id="rId44"/>
    </p:embeddedFont>
    <p:embeddedFont>
      <p:font typeface="仿宋" panose="02010609060101010101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汉仪中黑简" panose="02010600000101010101" charset="-122"/>
      <p:regular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1" userDrawn="1">
          <p15:clr>
            <a:srgbClr val="A4A3A4"/>
          </p15:clr>
        </p15:guide>
        <p15:guide id="2" pos="3877" userDrawn="1">
          <p15:clr>
            <a:srgbClr val="A4A3A4"/>
          </p15:clr>
        </p15:guide>
        <p15:guide id="3" orient="horz" pos="851" userDrawn="1">
          <p15:clr>
            <a:srgbClr val="A4A3A4"/>
          </p15:clr>
        </p15:guide>
        <p15:guide id="4" orient="horz" pos="310" userDrawn="1">
          <p15:clr>
            <a:srgbClr val="A4A3A4"/>
          </p15:clr>
        </p15:guide>
        <p15:guide id="5" pos="451" userDrawn="1">
          <p15:clr>
            <a:srgbClr val="A4A3A4"/>
          </p15:clr>
        </p15:guide>
        <p15:guide id="6" pos="7209" userDrawn="1">
          <p15:clr>
            <a:srgbClr val="A4A3A4"/>
          </p15:clr>
        </p15:guide>
        <p15:guide id="7" orient="horz" pos="39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  <p:cmAuthor id="2" name="作者" initials="A" lastIdx="1" clrIdx="1"/>
  <p:cmAuthor id="4" name="王习习" initials="王" lastIdx="2" clrIdx="0"/>
  <p:cmAuthor id="5" name="Mia Vida Villanueva" initials="M" lastIdx="1" clrIdx="0"/>
  <p:cmAuthor id="6" name="1206988966@qq.com" initials="1" lastIdx="1" clrIdx="2"/>
  <p:cmAuthor id="7" name="姜伟光" initials="姜" lastIdx="1" clrIdx="0"/>
  <p:cmAuthor id="8" name="宋洁然" initials="宋" lastIdx="2" clrIdx="1"/>
  <p:cmAuthor id="9" name="ming qiu" initials="m" lastIdx="17" clrIdx="1"/>
  <p:cmAuthor id="0" name="微软用户" initials="微软用户" lastIdx="0" clrIdx="0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128"/>
    <a:srgbClr val="F0DEA6"/>
    <a:srgbClr val="F0D030"/>
    <a:srgbClr val="DEC17D"/>
    <a:srgbClr val="FBF2C8"/>
    <a:srgbClr val="FCFAF6"/>
    <a:srgbClr val="F5EEE3"/>
    <a:srgbClr val="FDF7F0"/>
    <a:srgbClr val="F9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60" y="876"/>
      </p:cViewPr>
      <p:guideLst>
        <p:guide orient="horz" pos="2181"/>
        <p:guide pos="3877"/>
        <p:guide orient="horz" pos="851"/>
        <p:guide orient="horz" pos="310"/>
        <p:guide pos="451"/>
        <p:guide pos="7209"/>
        <p:guide orient="horz" pos="39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1" Type="http://schemas.openxmlformats.org/officeDocument/2006/relationships/tags" Target="tags/tag163.xml"/><Relationship Id="rId50" Type="http://schemas.openxmlformats.org/officeDocument/2006/relationships/font" Target="fonts/font10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2A4EF66D-BD52-4612-9B99-E6210D2B56F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454FF234-8A2A-4210-A065-44BC2F229577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56216" y="188154"/>
            <a:ext cx="9713433" cy="731076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2"/>
                </a:solidFill>
                <a:latin typeface="+mn-ea"/>
                <a:ea typeface="+mn-ea"/>
                <a:cs typeface="Raleway ExtraBold"/>
              </a:defRPr>
            </a:lvl1pPr>
            <a:lvl2pPr>
              <a:defRPr sz="375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375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375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375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endParaRPr lang="en-US" dirty="0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1056217" y="685800"/>
            <a:ext cx="9713384" cy="389467"/>
          </a:xfrm>
        </p:spPr>
        <p:txBody>
          <a:bodyPr>
            <a:noAutofit/>
          </a:bodyPr>
          <a:lstStyle>
            <a:lvl1pPr>
              <a:defRPr sz="1450">
                <a:solidFill>
                  <a:schemeClr val="bg1">
                    <a:lumMod val="75000"/>
                  </a:schemeClr>
                </a:solidFill>
                <a:latin typeface="+mn-ea"/>
                <a:ea typeface="+mn-ea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- 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界定与表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A0FD4-7F0A-4310-906C-0000BDC40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18DCF-84F9-4879-B29F-6F30B1249B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17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9E5A0FD4-7F0A-4310-906C-0000BDC408E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0BE18DCF-84F9-4879-B29F-6F30B1249BA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828F0-56EF-47E9-AF57-50DB4D5D2E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121A-3F4F-40D3-AF46-D254EB6F8E4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5715" y="-69215"/>
            <a:ext cx="12181205" cy="6914515"/>
          </a:xfrm>
          <a:prstGeom prst="rect">
            <a:avLst/>
          </a:prstGeom>
          <a:solidFill>
            <a:srgbClr val="BADDE7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30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29.png"/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tags" Target="../tags/tag48.xml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4" Type="http://schemas.openxmlformats.org/officeDocument/2006/relationships/slideLayout" Target="../slideLayouts/slideLayout46.xml"/><Relationship Id="rId23" Type="http://schemas.openxmlformats.org/officeDocument/2006/relationships/image" Target="../media/image3.png"/><Relationship Id="rId22" Type="http://schemas.openxmlformats.org/officeDocument/2006/relationships/image" Target="../media/image8.png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image" Target="../media/image8.pn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.png"/><Relationship Id="rId16" Type="http://schemas.openxmlformats.org/officeDocument/2006/relationships/tags" Target="../tags/tag82.xml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6" Type="http://schemas.openxmlformats.org/officeDocument/2006/relationships/slideLayout" Target="../slideLayouts/slideLayout2.xml"/><Relationship Id="rId35" Type="http://schemas.openxmlformats.org/officeDocument/2006/relationships/image" Target="../media/image3.png"/><Relationship Id="rId34" Type="http://schemas.openxmlformats.org/officeDocument/2006/relationships/tags" Target="../tags/tag114.xml"/><Relationship Id="rId33" Type="http://schemas.openxmlformats.org/officeDocument/2006/relationships/tags" Target="../tags/tag113.xml"/><Relationship Id="rId32" Type="http://schemas.openxmlformats.org/officeDocument/2006/relationships/tags" Target="../tags/tag112.xml"/><Relationship Id="rId31" Type="http://schemas.openxmlformats.org/officeDocument/2006/relationships/tags" Target="../tags/tag111.xml"/><Relationship Id="rId30" Type="http://schemas.openxmlformats.org/officeDocument/2006/relationships/tags" Target="../tags/tag110.xml"/><Relationship Id="rId3" Type="http://schemas.openxmlformats.org/officeDocument/2006/relationships/tags" Target="../tags/tag83.xml"/><Relationship Id="rId29" Type="http://schemas.openxmlformats.org/officeDocument/2006/relationships/tags" Target="../tags/tag109.xml"/><Relationship Id="rId28" Type="http://schemas.openxmlformats.org/officeDocument/2006/relationships/tags" Target="../tags/tag108.xml"/><Relationship Id="rId27" Type="http://schemas.openxmlformats.org/officeDocument/2006/relationships/tags" Target="../tags/tag107.xml"/><Relationship Id="rId26" Type="http://schemas.openxmlformats.org/officeDocument/2006/relationships/tags" Target="../tags/tag106.xml"/><Relationship Id="rId25" Type="http://schemas.openxmlformats.org/officeDocument/2006/relationships/tags" Target="../tags/tag105.xml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image" Target="../media/image8.png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48.png"/><Relationship Id="rId7" Type="http://schemas.openxmlformats.org/officeDocument/2006/relationships/tags" Target="../tags/tag118.xml"/><Relationship Id="rId6" Type="http://schemas.openxmlformats.org/officeDocument/2006/relationships/image" Target="../media/image47.png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image" Target="../media/image8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image" Target="../media/image51.sv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1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154.xml"/><Relationship Id="rId25" Type="http://schemas.openxmlformats.org/officeDocument/2006/relationships/tags" Target="../tags/tag153.xml"/><Relationship Id="rId24" Type="http://schemas.openxmlformats.org/officeDocument/2006/relationships/tags" Target="../tags/tag152.xml"/><Relationship Id="rId23" Type="http://schemas.openxmlformats.org/officeDocument/2006/relationships/tags" Target="../tags/tag151.xml"/><Relationship Id="rId22" Type="http://schemas.openxmlformats.org/officeDocument/2006/relationships/tags" Target="../tags/tag150.xml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image" Target="../media/image8.png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image" Target="../media/image60.png"/><Relationship Id="rId13" Type="http://schemas.openxmlformats.org/officeDocument/2006/relationships/image" Target="../media/image59.png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tags" Target="../tags/tag157.xml"/><Relationship Id="rId1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16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image" Target="../media/image12.png"/><Relationship Id="rId6" Type="http://schemas.openxmlformats.org/officeDocument/2006/relationships/tags" Target="../tags/tag21.xml"/><Relationship Id="rId5" Type="http://schemas.openxmlformats.org/officeDocument/2006/relationships/image" Target="../media/image11.png"/><Relationship Id="rId4" Type="http://schemas.openxmlformats.org/officeDocument/2006/relationships/tags" Target="../tags/tag20.xml"/><Relationship Id="rId3" Type="http://schemas.openxmlformats.org/officeDocument/2006/relationships/image" Target="../media/image10.png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8.png"/><Relationship Id="rId22" Type="http://schemas.openxmlformats.org/officeDocument/2006/relationships/image" Target="../media/image15.png"/><Relationship Id="rId21" Type="http://schemas.openxmlformats.org/officeDocument/2006/relationships/tags" Target="../tags/tag33.xml"/><Relationship Id="rId20" Type="http://schemas.openxmlformats.org/officeDocument/2006/relationships/image" Target="../media/image14.png"/><Relationship Id="rId2" Type="http://schemas.openxmlformats.org/officeDocument/2006/relationships/tags" Target="../tags/tag19.xml"/><Relationship Id="rId19" Type="http://schemas.openxmlformats.org/officeDocument/2006/relationships/tags" Target="../tags/tag32.xml"/><Relationship Id="rId18" Type="http://schemas.openxmlformats.org/officeDocument/2006/relationships/image" Target="../media/image13.png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image" Target="../media/image16.jpeg"/><Relationship Id="rId3" Type="http://schemas.openxmlformats.org/officeDocument/2006/relationships/tags" Target="../tags/tag34.xml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0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5.svg"/><Relationship Id="rId10" Type="http://schemas.openxmlformats.org/officeDocument/2006/relationships/image" Target="../media/image24.pn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7812" b="13867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7838" y="2077055"/>
            <a:ext cx="675448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120" dirty="0" smtClean="0">
                <a:solidFill>
                  <a:srgbClr val="B08128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蜜都</a:t>
            </a:r>
            <a:r>
              <a:rPr lang="en-US" altLang="zh-CN" sz="4800" b="1" spc="120" dirty="0" smtClean="0">
                <a:solidFill>
                  <a:srgbClr val="B08128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·</a:t>
            </a:r>
            <a:r>
              <a:rPr lang="zh-CN" altLang="en-US" sz="4800" b="1" spc="120" dirty="0" smtClean="0">
                <a:solidFill>
                  <a:srgbClr val="B08128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抗皱紧致眼膜贴</a:t>
            </a:r>
            <a:endParaRPr lang="zh-CN" altLang="en-US" sz="4800" b="1" spc="120" dirty="0" smtClean="0">
              <a:solidFill>
                <a:srgbClr val="B08128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272405" y="6389370"/>
            <a:ext cx="2049780" cy="454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BF2C8"/>
              </a:gs>
              <a:gs pos="100000">
                <a:srgbClr val="F0DEA6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72405" y="6384925"/>
            <a:ext cx="2049780" cy="433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spc="12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主讲导师</a:t>
            </a:r>
            <a:r>
              <a:rPr lang="zh-CN" altLang="en-US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：丁漫</a:t>
            </a:r>
            <a:endParaRPr lang="zh-CN" altLang="en-US" b="1" spc="12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54430" y="3978910"/>
            <a:ext cx="5401310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dist"/>
            <a:r>
              <a:rPr lang="zh-CN" altLang="en-US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奢享沁润</a:t>
            </a:r>
            <a:r>
              <a:rPr lang="en-US" altLang="zh-CN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充盈抗皱</a:t>
            </a:r>
            <a:r>
              <a:rPr lang="en-US" altLang="zh-CN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 spc="12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紧致眼周</a:t>
            </a:r>
            <a:endParaRPr lang="zh-CN" altLang="en-US" b="1" spc="12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蜜都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49830" y="225425"/>
            <a:ext cx="2938780" cy="1748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17955" y="3268345"/>
            <a:ext cx="4866005" cy="466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精准对抗眼周干纹细纹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/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焕活眼周年轻态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6865620" y="1036320"/>
            <a:ext cx="5326380" cy="4589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http://photo-static-api.fotomore.com/creative/vcg/400/version23/VCG21gic3311099.jpg?uid=386&amp;timestamp=1693469610&amp;sign=df96921aabe74553c8ebc33276be8bad" descr="templates\picture_hover\&amp;pky200_sjzg_VCG21gic3311099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3335"/>
            <a:ext cx="12192000" cy="68846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96460" y="1478280"/>
            <a:ext cx="733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创新眼膜</a:t>
            </a:r>
            <a:r>
              <a:rPr lang="zh-CN" altLang="en-US" sz="3200" b="1"/>
              <a:t>抗皱模式</a:t>
            </a:r>
            <a:r>
              <a:rPr lang="en-US" altLang="zh-CN" sz="3200" b="1"/>
              <a:t>    </a:t>
            </a:r>
            <a:r>
              <a:rPr lang="zh-CN" altLang="en-US" sz="3200" b="1"/>
              <a:t>唤醒眼周年轻态</a:t>
            </a:r>
            <a:endParaRPr lang="zh-CN" altLang="en-US" sz="3200" b="1"/>
          </a:p>
        </p:txBody>
      </p:sp>
      <p:sp>
        <p:nvSpPr>
          <p:cNvPr id="6" name="文本框 5"/>
          <p:cNvSpPr txBox="1"/>
          <p:nvPr/>
        </p:nvSpPr>
        <p:spPr>
          <a:xfrm>
            <a:off x="8183880" y="836930"/>
            <a:ext cx="3313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u="sng"/>
              <a:t>专注</a:t>
            </a:r>
            <a:r>
              <a:rPr lang="en-US" altLang="zh-CN" sz="2000" b="1" u="sng"/>
              <a:t>“</a:t>
            </a:r>
            <a:r>
              <a:rPr lang="zh-CN" altLang="en-US" sz="2000" b="1" u="sng"/>
              <a:t>高进阶</a:t>
            </a:r>
            <a:r>
              <a:rPr lang="en-US" altLang="zh-CN" sz="2000" b="1" u="sng"/>
              <a:t>”</a:t>
            </a:r>
            <a:r>
              <a:rPr lang="zh-CN" altLang="en-US" sz="2000" b="1" u="sng"/>
              <a:t>多效眼膜研发</a:t>
            </a:r>
            <a:endParaRPr lang="zh-CN" altLang="en-US" sz="2000" b="1" u="sng"/>
          </a:p>
        </p:txBody>
      </p:sp>
      <p:sp>
        <p:nvSpPr>
          <p:cNvPr id="11" name="圆角矩形 10"/>
          <p:cNvSpPr/>
          <p:nvPr/>
        </p:nvSpPr>
        <p:spPr>
          <a:xfrm>
            <a:off x="4152265" y="3279140"/>
            <a:ext cx="5388610" cy="2288540"/>
          </a:xfrm>
          <a:prstGeom prst="round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outerShdw blurRad="50800" dist="38100" dir="5400000" algn="t" rotWithShape="0">
              <a:schemeClr val="bg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799965" y="3717290"/>
            <a:ext cx="4491355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长效紧致，击褪细纹，即时提拉；</a:t>
            </a:r>
            <a:endParaRPr lang="zh-CN" altLang="en-US" b="1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加速代谢，焕亮眼周，改善眼</a:t>
            </a:r>
            <a:r>
              <a:rPr lang="zh-CN" altLang="en-US" b="1"/>
              <a:t>肌；</a:t>
            </a:r>
            <a:endParaRPr lang="zh-CN" altLang="en-US" b="1"/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b="1"/>
              <a:t>补水保湿，沁润眼肌，水润光滑。</a:t>
            </a:r>
            <a:endParaRPr lang="zh-CN" altLang="en-US" b="1"/>
          </a:p>
        </p:txBody>
      </p:sp>
      <p:pic>
        <p:nvPicPr>
          <p:cNvPr id="3" name="图片 2" descr="f1f35278360dc6d8346ee3cd2a200b1"/>
          <p:cNvPicPr>
            <a:picLocks noChangeAspect="1"/>
          </p:cNvPicPr>
          <p:nvPr/>
        </p:nvPicPr>
        <p:blipFill>
          <a:blip r:embed="rId3">
            <a:lum bright="12000" contrast="24000"/>
          </a:blip>
          <a:stretch>
            <a:fillRect/>
          </a:stretch>
        </p:blipFill>
        <p:spPr>
          <a:xfrm rot="20280000">
            <a:off x="9145905" y="4731385"/>
            <a:ext cx="2708275" cy="20307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5" name="图片 4" descr="&amp;pky93149187409&amp;2&amp;"/>
          <p:cNvPicPr>
            <a:picLocks noChangeAspect="1"/>
          </p:cNvPicPr>
          <p:nvPr/>
        </p:nvPicPr>
        <p:blipFill>
          <a:blip r:embed="rId3"/>
          <a:srcRect l="36623" t="25759" r="22484" b="18407"/>
          <a:stretch>
            <a:fillRect/>
          </a:stretch>
        </p:blipFill>
        <p:spPr>
          <a:xfrm>
            <a:off x="7924800" y="2221230"/>
            <a:ext cx="2610485" cy="2610485"/>
          </a:xfrm>
          <a:prstGeom prst="ellipse">
            <a:avLst/>
          </a:prstGeom>
        </p:spPr>
      </p:pic>
      <p:pic>
        <p:nvPicPr>
          <p:cNvPr id="32" name="object 31"/>
          <p:cNvPicPr/>
          <p:nvPr/>
        </p:nvPicPr>
        <p:blipFill>
          <a:blip r:embed="rId4" cstate="print"/>
          <a:srcRect l="13178" t="15905" r="10478" b="10382"/>
          <a:stretch>
            <a:fillRect/>
          </a:stretch>
        </p:blipFill>
        <p:spPr>
          <a:xfrm>
            <a:off x="7595235" y="1964055"/>
            <a:ext cx="3366135" cy="3482975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1431290" y="1164590"/>
            <a:ext cx="5667375" cy="363855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酶切小分子   渗透好吸收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运用特有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酶切技术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，将大分子透明质酸钠分割成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超微小分子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，能够快速层层渗透肌肤，极易吸收。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透明质酸钠是理想的肌肤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保湿因子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，它与肌肤细胞液化学结构相近，非常亲和，有效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渗透吸收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补水锁水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，保持皮肤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光滑，细腻，柔润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，焕发</a:t>
            </a:r>
            <a:r>
              <a: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水润光泽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ea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加速表皮代谢吸收，促进表皮营养活性，重塑保水和营养的吸收能力，起到锁水嫩肤的作用。</a:t>
            </a:r>
            <a:endParaRPr lang="zh-CN" altLang="en-US" sz="14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TextBox 7"/>
          <p:cNvSpPr txBox="1"/>
          <p:nvPr>
            <p:custDataLst>
              <p:tags r:id="rId5"/>
            </p:custDataLst>
          </p:nvPr>
        </p:nvSpPr>
        <p:spPr>
          <a:xfrm>
            <a:off x="2383155" y="310515"/>
            <a:ext cx="6899275" cy="71437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透明质酸钠</a:t>
            </a:r>
            <a:r>
              <a:rPr lang="en-US" altLang="zh-CN" sz="2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肌肤天然的保湿因子</a:t>
            </a:r>
            <a:endParaRPr lang="zh-CN" altLang="en-US" sz="28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86010" y="2417445"/>
            <a:ext cx="1134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补水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34250" y="3520440"/>
            <a:ext cx="10096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保湿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30385" y="4401820"/>
            <a:ext cx="1104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</a:t>
            </a:r>
            <a:r>
              <a:rPr lang="zh-CN" altLang="en-US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锁水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614045" y="6372225"/>
            <a:ext cx="429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FontTx/>
            </a:pPr>
            <a:r>
              <a:rPr lang="zh-CN" altLang="en-US" sz="1200">
                <a:latin typeface="仿宋" panose="02010609060101010101" charset="-122"/>
                <a:ea typeface="仿宋" panose="02010609060101010101" charset="-122"/>
              </a:rPr>
              <a:t>注：以上成分功效仅代表成分功效，</a:t>
            </a:r>
            <a:r>
              <a:rPr lang="zh-CN" altLang="en-US" sz="1200">
                <a:latin typeface="仿宋" panose="02010609060101010101" charset="-122"/>
                <a:ea typeface="仿宋" panose="02010609060101010101" charset="-122"/>
                <a:sym typeface="+mn-ea"/>
              </a:rPr>
              <a:t>请勿用作宣传产品功效。</a:t>
            </a:r>
            <a:endParaRPr lang="zh-CN" altLang="en-US" sz="12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成分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 descr="摄图网_400215202589877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230" r="3732" b="4962"/>
          <a:stretch>
            <a:fillRect/>
          </a:stretch>
        </p:blipFill>
        <p:spPr>
          <a:xfrm>
            <a:off x="934085" y="4848225"/>
            <a:ext cx="1640840" cy="16268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69670" y="5274310"/>
            <a:ext cx="12109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蕴含自身体积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水分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9" name="图片 18" descr="摄图网_400215202589877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1230" r="3732" b="4962"/>
          <a:stretch>
            <a:fillRect/>
          </a:stretch>
        </p:blipFill>
        <p:spPr>
          <a:xfrm>
            <a:off x="2564765" y="4848225"/>
            <a:ext cx="1640840" cy="162687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00350" y="5366385"/>
            <a:ext cx="12109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运用</a:t>
            </a:r>
            <a:r>
              <a:rPr 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专利</a:t>
            </a:r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酶切技术</a:t>
            </a:r>
            <a:endParaRPr lang="zh-CN" altLang="en-US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图片 10" descr="摄图网_400215202589877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rcRect l="1230" r="3732" b="4962"/>
          <a:stretch>
            <a:fillRect/>
          </a:stretch>
        </p:blipFill>
        <p:spPr>
          <a:xfrm>
            <a:off x="4205605" y="4848225"/>
            <a:ext cx="1640840" cy="16268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441190" y="5384800"/>
            <a:ext cx="12109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超小分子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2000D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5" name="图片 34" descr="摄图网_400215202589877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8"/>
          <a:srcRect l="1230" r="3732" b="4962"/>
          <a:stretch>
            <a:fillRect/>
          </a:stretch>
        </p:blipFill>
        <p:spPr>
          <a:xfrm>
            <a:off x="5864860" y="4848225"/>
            <a:ext cx="1640840" cy="162687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100445" y="5384800"/>
            <a:ext cx="12109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5D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精准焕活补水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614045" y="6372225"/>
            <a:ext cx="429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FontTx/>
            </a:pPr>
            <a:r>
              <a:rPr lang="zh-CN" altLang="en-US" sz="1200">
                <a:latin typeface="仿宋" panose="02010609060101010101" charset="-122"/>
                <a:ea typeface="仿宋" panose="02010609060101010101" charset="-122"/>
              </a:rPr>
              <a:t>注：以上成分功效仅代表成分功效，</a:t>
            </a:r>
            <a:r>
              <a:rPr lang="zh-CN" altLang="en-US" sz="1200">
                <a:latin typeface="仿宋" panose="02010609060101010101" charset="-122"/>
                <a:ea typeface="仿宋" panose="02010609060101010101" charset="-122"/>
                <a:sym typeface="+mn-ea"/>
              </a:rPr>
              <a:t>请勿用作宣传产品功效。</a:t>
            </a:r>
            <a:endParaRPr lang="zh-CN" altLang="en-US" sz="12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成分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8490" y="247650"/>
            <a:ext cx="69627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眼周安肤搭档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两大天然植物养肤精粹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https://photo-static-api.fotomore.com/creative/vcg/400/new/VCG41N911674878.jpg?uid=386&amp;timestamp=1717468791&amp;sign=ca2397ca8a105b1c8b8dbf0526d87609" descr="绿豆"/>
          <p:cNvPicPr>
            <a:picLocks noChangeAspect="1"/>
          </p:cNvPicPr>
          <p:nvPr/>
        </p:nvPicPr>
        <p:blipFill>
          <a:blip r:embed="rId4"/>
          <a:srcRect l="21541" t="5246" r="22720" b="5293"/>
          <a:stretch>
            <a:fillRect/>
          </a:stretch>
        </p:blipFill>
        <p:spPr>
          <a:xfrm>
            <a:off x="2039620" y="3042920"/>
            <a:ext cx="2777490" cy="2967990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14131" t="-1142" r="13969"/>
          <a:stretch>
            <a:fillRect/>
          </a:stretch>
        </p:blipFill>
        <p:spPr>
          <a:xfrm>
            <a:off x="816610" y="1466850"/>
            <a:ext cx="2872740" cy="2617470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920105" y="1579245"/>
            <a:ext cx="5300345" cy="2071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卡瓦胡椒根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高效舒缓肌肤不适反应，润泽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基底，呵护肌肤，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水润眼周肌肤，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提高肌肤代谢力，</a:t>
            </a:r>
            <a:r>
              <a:rPr 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紧实肌肤，让肌肤更有弹性，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改善眼周干纹、细纹等多种眼周肌肤问题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35395" y="3941445"/>
            <a:ext cx="5398135" cy="245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绿豆籽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为肌肤补充充足水分，使皮肤润泽、有弹力，同时也有舒缓润肤功效，</a:t>
            </a:r>
            <a:r>
              <a:rPr lang="zh-CN">
                <a:ea typeface="微软雅黑" panose="020B0503020204020204" charset="-122"/>
                <a:sym typeface="+mn-ea"/>
              </a:rPr>
              <a:t>促进皮肤水润细腻，减少动态纹、表情纹的产生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在肌肤表层形成透明有弹力的保湿膜，长时间保持肌肤水润状态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6" name="object 31"/>
          <p:cNvPicPr/>
          <p:nvPr/>
        </p:nvPicPr>
        <p:blipFill>
          <a:blip r:embed="rId6" cstate="print"/>
          <a:srcRect l="17373" t="17823" r="16668" b="18493"/>
          <a:stretch>
            <a:fillRect/>
          </a:stretch>
        </p:blipFill>
        <p:spPr>
          <a:xfrm>
            <a:off x="-92075" y="746760"/>
            <a:ext cx="5823585" cy="61169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80280" y="913765"/>
            <a:ext cx="3703320" cy="473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大天然安肤植萃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7" name="矩形 6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成分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59710" y="485775"/>
            <a:ext cx="7250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救眼肌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抗皱明星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抗皱紧肤因子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https://photo-static-api.fotomore.com/creative/vcg/400/new/VCG41N1393807662.jpg?uid=386&amp;timestamp=1717466310&amp;sign=504adf768ebbbb794e9de14ea048ccfb" descr="金色油分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05" y="2373630"/>
            <a:ext cx="2284730" cy="2284730"/>
          </a:xfrm>
          <a:prstGeom prst="rect">
            <a:avLst/>
          </a:prstGeom>
        </p:spPr>
      </p:pic>
      <p:pic>
        <p:nvPicPr>
          <p:cNvPr id="6" name="https://photo-static-api.fotomore.com/creative/vcg/400/new/VCG41N1393807662.jpg?uid=386&amp;timestamp=1717466310&amp;sign=504adf768ebbbb794e9de14ea048ccfb" descr="金色油分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">
            <a:off x="1924685" y="3867785"/>
            <a:ext cx="1591310" cy="15913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24830" y="1720850"/>
            <a:ext cx="589407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主要成分为球状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植物胶原蛋白、网状苹果纤维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、及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羟脯氨酸，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经过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特有的生产工艺，从纯天然生物中获得的活性因子。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98490" y="5237480"/>
            <a:ext cx="5946775" cy="1038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眼膜中添加抗皱紧肤因子</a:t>
            </a:r>
            <a:r>
              <a:rPr lang="en-US" altLang="zh-CN" sz="1600" b="1" u="sng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endParaRPr lang="en-US" altLang="zh-CN" sz="1600" b="1" u="sng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拥有优异的</a:t>
            </a:r>
            <a:r>
              <a:rPr 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瞬间紧致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效果，以及</a:t>
            </a:r>
            <a:r>
              <a:rPr 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长效高保湿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功效；</a:t>
            </a:r>
            <a:endParaRPr lang="zh-CN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长期使用，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具有明显的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抗皱功效，能够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抚平细小皱纹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，改善皮肤平滑度。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19200" y="1860550"/>
            <a:ext cx="295529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植物胶原蛋白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补充胶原，紧致抗皱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160" y="5407660"/>
            <a:ext cx="259461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羟脯氨酸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长效紧致，协同增效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038475" y="3935095"/>
            <a:ext cx="2512695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网状苹果纤维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即时紧致、焕亮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98490" y="2690495"/>
            <a:ext cx="5821045" cy="235204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p>
            <a:pPr marL="285750" indent="-285750">
              <a:lnSpc>
                <a:spcPct val="19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植物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胶原蛋白，具有极高性显性的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即时紧致效果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羟脯氨酸具有有效的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长期抗皱效果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，优异的皮肤吸收性；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紧致效果与羟脯氨酸完美结合：紧致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肌肤，蛋白及氨基酸修复的效果完美结合，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协同增效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lnSpc>
                <a:spcPct val="19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提供皮肤所需的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胶原蛋白和氨基酸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，同时具有优秀的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保湿效果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9" name="https://photo-static-api.fotomore.com/creative/vcg/400/new/VCG41N1393807662.jpg?uid=386&amp;timestamp=1717466310&amp;sign=504adf768ebbbb794e9de14ea048ccfb" descr="金色油分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20000">
            <a:off x="2696210" y="2278380"/>
            <a:ext cx="1591310" cy="159131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614045" y="6372225"/>
            <a:ext cx="4297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buClrTx/>
              <a:buSzTx/>
              <a:buFontTx/>
            </a:pP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注：以上成分功效仅代表成分功效，</a:t>
            </a:r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请勿用作宣传产品功效。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19885" y="2518728"/>
            <a:ext cx="1440180" cy="13093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21330" y="3472180"/>
            <a:ext cx="956310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3095" y="4382770"/>
            <a:ext cx="3344545" cy="14452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sz="20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两大抗皱科技精华＋两大植物养肤精粹</a:t>
            </a:r>
            <a:endParaRPr lang="zh-CN" sz="20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sz="2000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直击眼周根源衰老问题，重塑年轻双眸</a:t>
            </a:r>
            <a:endParaRPr lang="zh-CN" sz="2000" dirty="0" smtClean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010525" y="2205990"/>
            <a:ext cx="1882775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嫩肤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38565" y="3143885"/>
            <a:ext cx="1675130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紧致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45220" y="4347845"/>
            <a:ext cx="1685290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淡纹细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肤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35290" y="5363845"/>
            <a:ext cx="1863090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焕亮眼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肌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251200" y="433705"/>
            <a:ext cx="6030595" cy="5651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紧致抗皱  点亮年轻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双眸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3123565" y="912495"/>
            <a:ext cx="6285865" cy="43751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Tighten the anti-wrinkle resistance and light up the young eyes</a:t>
            </a:r>
            <a:endParaRPr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12" name="矩形 11"/>
          <p:cNvSpPr/>
          <p:nvPr userDrawn="1"/>
        </p:nvSpPr>
        <p:spPr>
          <a:xfrm flipH="1">
            <a:off x="-8255" y="254635"/>
            <a:ext cx="151130" cy="55308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1455" y="306070"/>
            <a:ext cx="1654810" cy="4972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dist">
              <a:lnSpc>
                <a:spcPct val="110000"/>
              </a:lnSpc>
            </a:pP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产品特点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1500505" y="2338705"/>
            <a:ext cx="1577975" cy="1765300"/>
            <a:chOff x="3378" y="2320"/>
            <a:chExt cx="2941" cy="3145"/>
          </a:xfrm>
        </p:grpSpPr>
        <p:sp>
          <p:nvSpPr>
            <p:cNvPr id="14" name="椭圆 13"/>
            <p:cNvSpPr/>
            <p:nvPr>
              <p:custDataLst>
                <p:tags r:id="rId1"/>
              </p:custDataLst>
            </p:nvPr>
          </p:nvSpPr>
          <p:spPr>
            <a:xfrm flipH="1">
              <a:off x="5472" y="2427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 flipH="1">
              <a:off x="5718" y="2550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>
              <p:custDataLst>
                <p:tags r:id="rId3"/>
              </p:custDataLst>
            </p:nvPr>
          </p:nvSpPr>
          <p:spPr>
            <a:xfrm flipH="1">
              <a:off x="5948" y="2731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>
              <p:custDataLst>
                <p:tags r:id="rId4"/>
              </p:custDataLst>
            </p:nvPr>
          </p:nvSpPr>
          <p:spPr>
            <a:xfrm flipH="1">
              <a:off x="5201" y="234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>
              <p:custDataLst>
                <p:tags r:id="rId5"/>
              </p:custDataLst>
            </p:nvPr>
          </p:nvSpPr>
          <p:spPr>
            <a:xfrm flipH="1">
              <a:off x="4919" y="2320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 flipH="1">
              <a:off x="4637" y="234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>
              <p:custDataLst>
                <p:tags r:id="rId7"/>
              </p:custDataLst>
            </p:nvPr>
          </p:nvSpPr>
          <p:spPr>
            <a:xfrm flipH="1">
              <a:off x="4356" y="241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8"/>
              </p:custDataLst>
            </p:nvPr>
          </p:nvSpPr>
          <p:spPr>
            <a:xfrm flipH="1">
              <a:off x="4102" y="2538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9"/>
              </p:custDataLst>
            </p:nvPr>
          </p:nvSpPr>
          <p:spPr>
            <a:xfrm flipH="1">
              <a:off x="3874" y="2708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10"/>
              </p:custDataLst>
            </p:nvPr>
          </p:nvSpPr>
          <p:spPr>
            <a:xfrm flipH="1">
              <a:off x="3683" y="2907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>
              <p:custDataLst>
                <p:tags r:id="rId11"/>
              </p:custDataLst>
            </p:nvPr>
          </p:nvSpPr>
          <p:spPr>
            <a:xfrm flipH="1">
              <a:off x="3539" y="3154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>
              <p:custDataLst>
                <p:tags r:id="rId12"/>
              </p:custDataLst>
            </p:nvPr>
          </p:nvSpPr>
          <p:spPr>
            <a:xfrm flipH="1">
              <a:off x="3436" y="3408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>
              <p:custDataLst>
                <p:tags r:id="rId13"/>
              </p:custDataLst>
            </p:nvPr>
          </p:nvSpPr>
          <p:spPr>
            <a:xfrm flipH="1">
              <a:off x="3378" y="3685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>
              <p:custDataLst>
                <p:tags r:id="rId14"/>
              </p:custDataLst>
            </p:nvPr>
          </p:nvSpPr>
          <p:spPr>
            <a:xfrm flipH="1">
              <a:off x="3390" y="3967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 flipH="1">
              <a:off x="3436" y="4238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>
              <p:custDataLst>
                <p:tags r:id="rId15"/>
              </p:custDataLst>
            </p:nvPr>
          </p:nvSpPr>
          <p:spPr>
            <a:xfrm flipH="1">
              <a:off x="3539" y="4491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>
              <p:custDataLst>
                <p:tags r:id="rId16"/>
              </p:custDataLst>
            </p:nvPr>
          </p:nvSpPr>
          <p:spPr>
            <a:xfrm flipH="1">
              <a:off x="3701" y="473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>
              <p:custDataLst>
                <p:tags r:id="rId17"/>
              </p:custDataLst>
            </p:nvPr>
          </p:nvSpPr>
          <p:spPr>
            <a:xfrm flipH="1">
              <a:off x="3891" y="493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>
              <p:custDataLst>
                <p:tags r:id="rId18"/>
              </p:custDataLst>
            </p:nvPr>
          </p:nvSpPr>
          <p:spPr>
            <a:xfrm flipH="1">
              <a:off x="4122" y="5103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>
              <p:custDataLst>
                <p:tags r:id="rId19"/>
              </p:custDataLst>
            </p:nvPr>
          </p:nvSpPr>
          <p:spPr>
            <a:xfrm flipH="1">
              <a:off x="4381" y="5217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 flipH="1">
              <a:off x="4658" y="5292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>
              <p:custDataLst>
                <p:tags r:id="rId20"/>
              </p:custDataLst>
            </p:nvPr>
          </p:nvSpPr>
          <p:spPr>
            <a:xfrm flipH="1">
              <a:off x="4944" y="5307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>
              <p:custDataLst>
                <p:tags r:id="rId21"/>
              </p:custDataLst>
            </p:nvPr>
          </p:nvSpPr>
          <p:spPr>
            <a:xfrm flipH="1">
              <a:off x="5227" y="5279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 flipH="1">
              <a:off x="5501" y="5192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 flipH="1">
              <a:off x="5747" y="5059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 flipH="1">
              <a:off x="5975" y="4891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 flipH="1">
              <a:off x="6158" y="4666"/>
              <a:ext cx="161" cy="158"/>
            </a:xfrm>
            <a:prstGeom prst="ellipse">
              <a:avLst/>
            </a:prstGeom>
            <a:solidFill>
              <a:srgbClr val="54B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438015" y="6032500"/>
            <a:ext cx="3823335" cy="4508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蜜都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抗皱紧致眼膜贴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0g（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对）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2" name="图片 1" descr="微信图片_20240827151433"/>
          <p:cNvPicPr>
            <a:picLocks noChangeAspect="1"/>
          </p:cNvPicPr>
          <p:nvPr/>
        </p:nvPicPr>
        <p:blipFill>
          <a:blip r:embed="rId23"/>
          <a:srcRect l="5486" t="7102" r="12580" b="11991"/>
          <a:stretch>
            <a:fillRect/>
          </a:stretch>
        </p:blipFill>
        <p:spPr>
          <a:xfrm>
            <a:off x="4124960" y="2405380"/>
            <a:ext cx="3980180" cy="3429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7" name="文本框 6"/>
          <p:cNvSpPr txBox="1"/>
          <p:nvPr/>
        </p:nvSpPr>
        <p:spPr>
          <a:xfrm>
            <a:off x="3103245" y="330835"/>
            <a:ext cx="5861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亲肌膜布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紧密贴服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眼部专用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5190" y="939800"/>
            <a:ext cx="5445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一款好用的膜布</a:t>
            </a: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对眼部呵护起到至关重要的作用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077585" y="1623695"/>
            <a:ext cx="1242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会呼吸</a:t>
            </a:r>
            <a:r>
              <a:rPr lang="en-US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188075" y="2032635"/>
            <a:ext cx="1547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薄软轻盈透气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贴服轻松自然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603875" y="3037840"/>
            <a:ext cx="1242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服帖力</a:t>
            </a:r>
            <a:endParaRPr 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5603875" y="3432810"/>
            <a:ext cx="1678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不淌水不滑落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紧密贴合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肌肤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5295265" y="1614805"/>
            <a:ext cx="429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4000" i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4898390" y="3083560"/>
            <a:ext cx="429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4000" i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5789295" y="4451985"/>
            <a:ext cx="1242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高吸附力</a:t>
            </a:r>
            <a:endParaRPr 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6157595" y="5643245"/>
            <a:ext cx="429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4000" i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5789295" y="4797425"/>
            <a:ext cx="1678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提拉效果卓越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紧紧包裹肌肤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2"/>
            </p:custDataLst>
          </p:nvPr>
        </p:nvSpPr>
        <p:spPr>
          <a:xfrm>
            <a:off x="6846570" y="5675630"/>
            <a:ext cx="1242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高渗透</a:t>
            </a:r>
            <a:r>
              <a:rPr 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力</a:t>
            </a:r>
            <a:endParaRPr lang="zh-CN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6901815" y="6002655"/>
            <a:ext cx="1678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倍渗透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形成肌肤水分网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3585" y="1736725"/>
            <a:ext cx="3559810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zh-CN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膜布介绍：</a:t>
            </a:r>
            <a:endParaRPr lang="zh-CN" altLang="zh-CN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特别选用柔软亲肤亲肌膜材，</a:t>
            </a:r>
            <a:endParaRPr lang="zh-CN" altLang="zh-CN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非常细腻，表面积是天丝的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倍，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手感细腻柔软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富有丝质光泽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超强包裹肌肤力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极度贴服，吸附力强、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有即时提拉紧致的效果。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585" y="5076825"/>
            <a:ext cx="1612265" cy="12636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0660" y="5011420"/>
            <a:ext cx="1323340" cy="132905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5222875" y="4451985"/>
            <a:ext cx="429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i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4000" i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544445" y="6340475"/>
            <a:ext cx="18770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膜布可做苹果吸附实验</a:t>
            </a:r>
            <a:endParaRPr lang="zh-CN" altLang="en-US" sz="1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膜布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 descr="微信图片_20240827151433"/>
          <p:cNvPicPr>
            <a:picLocks noChangeAspect="1"/>
          </p:cNvPicPr>
          <p:nvPr/>
        </p:nvPicPr>
        <p:blipFill>
          <a:blip r:embed="rId17"/>
          <a:srcRect l="5486" t="7102" r="12580" b="11991"/>
          <a:stretch>
            <a:fillRect/>
          </a:stretch>
        </p:blipFill>
        <p:spPr>
          <a:xfrm>
            <a:off x="7448550" y="2166620"/>
            <a:ext cx="3740785" cy="3223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1905"/>
            <a:ext cx="12192000" cy="6858000"/>
          </a:xfrm>
          <a:prstGeom prst="rect">
            <a:avLst/>
          </a:prstGeom>
          <a:gradFill>
            <a:gsLst>
              <a:gs pos="65000">
                <a:srgbClr val="D9D9D9">
                  <a:alpha val="42000"/>
                </a:srgbClr>
              </a:gs>
              <a:gs pos="0">
                <a:schemeClr val="bg1">
                  <a:lumMod val="95000"/>
                  <a:alpha val="67000"/>
                </a:schemeClr>
              </a:gs>
              <a:gs pos="45000">
                <a:srgbClr val="D9D9D9">
                  <a:alpha val="46000"/>
                </a:srgbClr>
              </a:gs>
              <a:gs pos="100000">
                <a:schemeClr val="bg1">
                  <a:lumMod val="85000"/>
                  <a:alpha val="82000"/>
                </a:schemeClr>
              </a:gs>
            </a:gsLst>
            <a:lin ang="2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493" t="9636" r="2567" b="9818"/>
          <a:stretch>
            <a:fillRect/>
          </a:stretch>
        </p:blipFill>
        <p:spPr>
          <a:xfrm>
            <a:off x="7526655" y="5859780"/>
            <a:ext cx="4203065" cy="864870"/>
          </a:xfrm>
          <a:prstGeom prst="flowChartTerminator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680335" y="491490"/>
            <a:ext cx="6565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结合人体眼周轮廓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有眼膜外观设计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58415" y="1303655"/>
            <a:ext cx="689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科学采用人性化整体覆盖眼周的设计，实现周到、紧密的眼部护理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2200" y="2976245"/>
            <a:ext cx="28060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莹润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眼周肌肤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肌肤水润有光泽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73785" y="3940810"/>
            <a:ext cx="28060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提拉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眼睑下垂，改善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眼周肌肤</a:t>
            </a:r>
            <a:endParaRPr lang="zh-CN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92200" y="5148580"/>
            <a:ext cx="28060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微软雅黑" panose="020B0503020204020204" charset="-122"/>
                <a:ea typeface="微软雅黑" panose="020B0503020204020204" charset="-122"/>
              </a:rPr>
              <a:t>澎弹</a:t>
            </a:r>
            <a:endParaRPr lang="zh-CN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恢复澎弹紧致感，绽放光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彩</a:t>
            </a:r>
            <a:endParaRPr lang="zh-CN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91635" y="5151755"/>
            <a:ext cx="307594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淡褪</a:t>
            </a:r>
            <a:endParaRPr lang="zh-CN" b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细肤淡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纹，隐匿肌肤粗糙纹路</a:t>
            </a:r>
            <a:endParaRPr lang="zh-CN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96715" y="2981325"/>
            <a:ext cx="339217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latin typeface="微软雅黑" panose="020B0503020204020204" charset="-122"/>
                <a:ea typeface="微软雅黑" panose="020B0503020204020204" charset="-122"/>
              </a:rPr>
              <a:t>淡化</a:t>
            </a:r>
            <a:endParaRPr lang="zh-CN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细纹，干纹，柔润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</a:rPr>
              <a:t>细腻，点亮眼周</a:t>
            </a:r>
            <a:endParaRPr lang="zh-CN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91635" y="3940810"/>
            <a:ext cx="333565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紧实</a:t>
            </a:r>
            <a:endParaRPr lang="zh-CN" b="1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面颊弹性，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带来眼周年轻轮廓感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3" name="图片 22" descr="8422d1c3908527fff6098839c33a958"/>
          <p:cNvPicPr>
            <a:picLocks noChangeAspect="1"/>
          </p:cNvPicPr>
          <p:nvPr/>
        </p:nvPicPr>
        <p:blipFill>
          <a:blip r:embed="rId4"/>
          <a:srcRect t="15406"/>
          <a:stretch>
            <a:fillRect/>
          </a:stretch>
        </p:blipFill>
        <p:spPr>
          <a:xfrm>
            <a:off x="6344920" y="384175"/>
            <a:ext cx="5850890" cy="573214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7790815" y="2595880"/>
            <a:ext cx="1111885" cy="1104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04810" y="2783840"/>
            <a:ext cx="683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51000">
                      <a:srgbClr val="FFAA12"/>
                    </a:gs>
                    <a:gs pos="100000">
                      <a:srgbClr val="F8E617"/>
                    </a:gs>
                    <a:gs pos="0">
                      <a:srgbClr val="FF9000"/>
                    </a:gs>
                  </a:gsLst>
                  <a:lin ang="27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独特外观</a:t>
            </a:r>
            <a:endParaRPr lang="zh-CN" altLang="en-US" b="1">
              <a:gradFill>
                <a:gsLst>
                  <a:gs pos="51000">
                    <a:srgbClr val="FFAA12"/>
                  </a:gs>
                  <a:gs pos="100000">
                    <a:srgbClr val="F8E617"/>
                  </a:gs>
                  <a:gs pos="0">
                    <a:srgbClr val="FF9000"/>
                  </a:gs>
                </a:gsLst>
                <a:lin ang="27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0240645" y="3183255"/>
            <a:ext cx="1111885" cy="1104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401935" y="3427095"/>
            <a:ext cx="887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51000">
                      <a:srgbClr val="FFAA12"/>
                    </a:gs>
                    <a:gs pos="100000">
                      <a:srgbClr val="F8E617"/>
                    </a:gs>
                    <a:gs pos="0">
                      <a:srgbClr val="FF9000"/>
                    </a:gs>
                  </a:gsLst>
                  <a:lin ang="27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自带眼膜夹</a:t>
            </a:r>
            <a:endParaRPr lang="zh-CN" altLang="en-US" b="1">
              <a:gradFill>
                <a:gsLst>
                  <a:gs pos="51000">
                    <a:srgbClr val="FFAA12"/>
                  </a:gs>
                  <a:gs pos="100000">
                    <a:srgbClr val="F8E617"/>
                  </a:gs>
                  <a:gs pos="0">
                    <a:srgbClr val="FF9000"/>
                  </a:gs>
                </a:gsLst>
                <a:lin ang="27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504045" y="4661535"/>
            <a:ext cx="1111885" cy="11042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75165" y="4890770"/>
            <a:ext cx="1040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精细裁剪工艺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ttps://photo-static-api.fotomore.com/creative/vcg/400/new/VCG41N2087921440.jpg?uid=386&amp;timestamp=1717409031&amp;sign=8625ae4b56dd682c7a851fc9f25c4b77" descr="三维胶原皮肤血清和维生素插图分离在软颜色背景。概念护肤化妆品解决方案。3 d渲染。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890"/>
          </a:xfrm>
          <a:prstGeom prst="rect">
            <a:avLst/>
          </a:prstGeom>
        </p:spPr>
      </p:pic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75075" y="4676140"/>
            <a:ext cx="53479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核心成分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   </a:t>
            </a:r>
            <a:endParaRPr lang="en-US" altLang="zh-CN" sz="4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884295" y="2834005"/>
            <a:ext cx="24644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solidFill>
                  <a:srgbClr val="F2BA02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>
                <a:solidFill>
                  <a:srgbClr val="F2BA02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大抗皱科技精华</a:t>
            </a:r>
            <a:endParaRPr lang="zh-CN" altLang="en-US" sz="3600">
              <a:solidFill>
                <a:srgbClr val="F2BA02">
                  <a:lumMod val="7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17410" y="3079750"/>
            <a:ext cx="1630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F2BA02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>
                <a:solidFill>
                  <a:srgbClr val="F2BA02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大植物养肤精粹</a:t>
            </a:r>
            <a:endParaRPr lang="zh-CN" altLang="en-US" sz="2800">
              <a:solidFill>
                <a:srgbClr val="F2BA02">
                  <a:lumMod val="7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对角圆角矩形 17"/>
          <p:cNvSpPr/>
          <p:nvPr/>
        </p:nvSpPr>
        <p:spPr>
          <a:xfrm>
            <a:off x="318770" y="1997710"/>
            <a:ext cx="2788285" cy="2760345"/>
          </a:xfrm>
          <a:prstGeom prst="round2DiagRect">
            <a:avLst/>
          </a:prstGeom>
          <a:solidFill>
            <a:srgbClr val="F2BA02">
              <a:lumMod val="20000"/>
              <a:lumOff val="80000"/>
              <a:alpha val="3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>
              <a:lnSpc>
                <a:spcPct val="120000"/>
              </a:lnSpc>
            </a:pPr>
            <a:r>
              <a:rPr lang="en-US" altLang="zh-CN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即</a:t>
            </a:r>
            <a:r>
              <a:rPr lang="en-US" altLang="zh-CN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救眼周明星成分</a:t>
            </a:r>
            <a:endParaRPr lang="zh-CN" altLang="en-US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抗皱紧肤因子</a:t>
            </a:r>
            <a:endParaRPr lang="zh-CN" altLang="en-US" sz="16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（苹果纤维、弹性蛋白、羟脯氨酸）</a:t>
            </a:r>
            <a:endParaRPr lang="zh-CN" altLang="en-US" sz="12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4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8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肌肤天然保湿因子</a:t>
            </a:r>
            <a:endParaRPr lang="zh-CN" altLang="en-US" sz="1800" b="1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透明质酸钠</a:t>
            </a:r>
            <a:endParaRPr lang="zh-CN" altLang="en-US" sz="16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对角圆角矩形 18"/>
          <p:cNvSpPr/>
          <p:nvPr/>
        </p:nvSpPr>
        <p:spPr>
          <a:xfrm rot="5400000">
            <a:off x="9554845" y="3441700"/>
            <a:ext cx="2015490" cy="2268220"/>
          </a:xfrm>
          <a:prstGeom prst="round2DiagRect">
            <a:avLst/>
          </a:prstGeom>
          <a:solidFill>
            <a:srgbClr val="F2BA0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599930" y="3776980"/>
            <a:ext cx="1893570" cy="1597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天然护养植萃</a:t>
            </a:r>
            <a:endParaRPr lang="zh-CN" altLang="en-US" sz="1600" b="1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</a:t>
            </a:r>
            <a:r>
              <a:rPr lang="en-US" altLang="zh-CN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屏障</a:t>
            </a:r>
            <a:r>
              <a:rPr lang="en-US" altLang="zh-CN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1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搭档</a:t>
            </a:r>
            <a:endParaRPr lang="zh-CN" altLang="en-US" sz="1600" b="1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6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卡瓦胡椒根提取物</a:t>
            </a:r>
            <a:endParaRPr lang="en-US" altLang="zh-CN" sz="14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400">
                <a:solidFill>
                  <a:srgbClr val="E7E6E6">
                    <a:lumMod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绿豆籽提取物</a:t>
            </a:r>
            <a:endParaRPr lang="en-US" altLang="zh-CN" sz="1400">
              <a:solidFill>
                <a:srgbClr val="E7E6E6">
                  <a:lumMod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12585" y="798195"/>
            <a:ext cx="4596765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甄研精简护眼精华配方，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大科技组合协调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大天然安肤植萃，多维改善眼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周肌肤衰老问题，水润眼周，改善眼周干纹细纹，补充胶原，撑起松垮</a:t>
            </a:r>
            <a:r>
              <a:rPr 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眼周肌肤；</a:t>
            </a:r>
            <a:endParaRPr 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66870" y="5444490"/>
            <a:ext cx="406400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科技成分</a:t>
            </a:r>
            <a:r>
              <a:rPr lang="en-US" altLang="zh-CN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天然草本精粹</a:t>
            </a:r>
            <a:endParaRPr lang="zh-CN" altLang="en-US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直击眼周根源</a:t>
            </a:r>
            <a:r>
              <a:rPr lang="zh-CN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皱纹问题</a:t>
            </a:r>
            <a:endParaRPr lang="zh-CN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精准实现</a:t>
            </a:r>
            <a:r>
              <a:rPr lang="en-US" altLang="zh-CN" u="sng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1+1&gt;2</a:t>
            </a:r>
            <a:endParaRPr lang="zh-CN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endParaRPr lang="zh-CN" altLang="en-US" u="sng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906780" y="2053590"/>
            <a:ext cx="4488815" cy="4037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91375" y="1871345"/>
            <a:ext cx="43961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50000"/>
              </a:lnSpc>
              <a:buFont typeface="Wingdings" panose="05000000000000000000" charset="0"/>
              <a:buChar char="l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研晶莹精华质地，莹润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细腻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charset="0"/>
              <a:buChar char="l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滢丝滑，快速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渗透，一抹吸收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charset="0"/>
              <a:buChar char="l"/>
            </a:pPr>
            <a:r>
              <a:rPr lang="en-US" alt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地清爽，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润而不腻，水润保湿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250000"/>
              </a:lnSpc>
              <a:buFont typeface="Wingdings" panose="05000000000000000000" charset="0"/>
              <a:buChar char="l"/>
            </a:pP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舒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适柔软肤感，吸收快，肌肤无负担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03550" y="292735"/>
            <a:ext cx="633158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高级眼精华质地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清滢水润易吸收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" y="1871345"/>
            <a:ext cx="4491355" cy="39839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92575" y="980440"/>
            <a:ext cx="38950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柔润触感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淡纹无负担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润而不油</a:t>
            </a:r>
            <a:endParaRPr lang="zh-CN" altLang="en-US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4145915" y="4448175"/>
            <a:ext cx="2381885" cy="2052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5085" y="831215"/>
            <a:ext cx="4896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高浓度精华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量足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够划算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91640" y="14065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定期使用，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一盒可用约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75" y="1029335"/>
            <a:ext cx="3852545" cy="50717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271270" y="2324100"/>
            <a:ext cx="4896485" cy="110490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 anchor="ctr" anchorCtr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每一对将近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3ml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精华，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敷一次相当于拍了半瓶眼部精华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70635" y="3724275"/>
            <a:ext cx="4897120" cy="106108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 anchor="ctr" anchorCtr="0">
            <a:noAutofit/>
          </a:bodyPr>
          <a:p>
            <a:pPr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一盒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片，每次两片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每周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次，可以用约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个月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1605" y="6261735"/>
            <a:ext cx="43141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注：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以上为参考用量，具体使用</a:t>
            </a:r>
            <a:r>
              <a:rPr lang="zh-CN" altLang="en-US" sz="140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量根据个人习惯而定。</a:t>
            </a:r>
            <a:endParaRPr lang="zh-CN" altLang="en-US" sz="140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15085" y="5137150"/>
            <a:ext cx="4897120" cy="67500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 anchor="ctr" anchorCtr="0">
            <a:noAutofit/>
          </a:bodyPr>
          <a:p>
            <a:pPr algn="ctr"/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方便使用，一拿一贴，静待肌肤吸收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即可</a:t>
            </a:r>
            <a:endParaRPr lang="zh-CN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6315075" y="4755515"/>
            <a:ext cx="2039620" cy="175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15" y="447675"/>
            <a:ext cx="207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gradFill>
                  <a:gsLst>
                    <a:gs pos="48000">
                      <a:srgbClr val="DAB78E"/>
                    </a:gs>
                    <a:gs pos="0">
                      <a:srgbClr val="F8DAD0">
                        <a:lumMod val="86000"/>
                      </a:srgbClr>
                    </a:gs>
                    <a:gs pos="100000">
                      <a:srgbClr val="FFF2CF">
                        <a:lumMod val="78000"/>
                      </a:srgbClr>
                    </a:gs>
                  </a:gsLst>
                  <a:lin ang="2700000" scaled="0"/>
                </a:gradFill>
                <a:latin typeface="思源宋体 CN SemiBold" panose="02020600000000000000" pitchFamily="18" charset="-122"/>
                <a:ea typeface="思源宋体 CN SemiBold" panose="02020600000000000000" pitchFamily="18" charset="-122"/>
              </a:defRPr>
            </a:lvl1pPr>
          </a:lstStyle>
          <a:p>
            <a:pPr algn="l"/>
            <a:r>
              <a:rPr lang="zh-CN" altLang="en-US" sz="5400" dirty="0">
                <a:solidFill>
                  <a:srgbClr val="B08128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目录</a:t>
            </a:r>
            <a:endParaRPr lang="zh-CN" altLang="en-US" sz="5400" dirty="0">
              <a:solidFill>
                <a:srgbClr val="B08128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9353" y="818002"/>
            <a:ext cx="262975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2400" spc="120">
                <a:solidFill>
                  <a:srgbClr val="DAB78E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20" name="圆角矩形 19"/>
          <p:cNvSpPr/>
          <p:nvPr>
            <p:custDataLst>
              <p:tags r:id="rId2"/>
            </p:custDataLst>
          </p:nvPr>
        </p:nvSpPr>
        <p:spPr>
          <a:xfrm>
            <a:off x="774700" y="2418715"/>
            <a:ext cx="2244725" cy="3239770"/>
          </a:xfrm>
          <a:prstGeom prst="roundRect">
            <a:avLst>
              <a:gd name="adj" fmla="val 7690"/>
            </a:avLst>
          </a:prstGeom>
          <a:solidFill>
            <a:srgbClr val="FCFAF6"/>
          </a:solidFill>
          <a:ln>
            <a:gradFill>
              <a:gsLst>
                <a:gs pos="0">
                  <a:srgbClr val="F0DEA6"/>
                </a:gs>
                <a:gs pos="100000">
                  <a:srgbClr val="DEC17D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32584" y="2921601"/>
            <a:ext cx="112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C17D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DEC17D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15805" y="3859700"/>
            <a:ext cx="1962417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眼部肌肤的</a:t>
            </a: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特殊性</a:t>
            </a:r>
            <a:endParaRPr kumimoji="0" lang="zh-CN" altLang="en-US" sz="2800" b="0" i="0" u="none" strike="noStrike" kern="1200" cap="none" spc="120" normalizeH="0" baseline="0" noProof="0" dirty="0">
              <a:ln>
                <a:noFill/>
              </a:ln>
              <a:solidFill>
                <a:srgbClr val="B08128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851901" y="5033319"/>
            <a:ext cx="209022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120" normalizeH="0" baseline="0" noProof="0" dirty="0" smtClean="0">
                <a:ln>
                  <a:noFill/>
                </a:ln>
                <a:solidFill>
                  <a:srgbClr val="DAB78E"/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The particularity of the eye and skin</a:t>
            </a:r>
            <a:endParaRPr kumimoji="0" lang="zh-CN" altLang="en-US" sz="1400" b="0" i="0" u="none" strike="noStrike" kern="1200" cap="none" spc="120" normalizeH="0" baseline="0" noProof="0" dirty="0">
              <a:ln>
                <a:noFill/>
              </a:ln>
              <a:solidFill>
                <a:srgbClr val="DAB78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21" name="圆角矩形 20"/>
          <p:cNvSpPr/>
          <p:nvPr>
            <p:custDataLst>
              <p:tags r:id="rId6"/>
            </p:custDataLst>
          </p:nvPr>
        </p:nvSpPr>
        <p:spPr>
          <a:xfrm>
            <a:off x="3573780" y="2418715"/>
            <a:ext cx="2244725" cy="3222625"/>
          </a:xfrm>
          <a:prstGeom prst="roundRect">
            <a:avLst>
              <a:gd name="adj" fmla="val 7690"/>
            </a:avLst>
          </a:prstGeom>
          <a:solidFill>
            <a:srgbClr val="FCFAF6"/>
          </a:solidFill>
          <a:ln>
            <a:gradFill>
              <a:gsLst>
                <a:gs pos="0">
                  <a:srgbClr val="F0DEA6"/>
                </a:gs>
                <a:gs pos="100000">
                  <a:srgbClr val="DEC17D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131909" y="2921338"/>
            <a:ext cx="112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C17D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DEC17D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679641" y="3859437"/>
            <a:ext cx="2033394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产品成分特点</a:t>
            </a: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功效</a:t>
            </a:r>
            <a:endParaRPr kumimoji="0" lang="zh-CN" altLang="en-US" sz="2800" b="0" i="0" u="none" strike="noStrike" kern="1200" cap="none" spc="120" normalizeH="0" baseline="0" noProof="0" dirty="0">
              <a:ln>
                <a:noFill/>
              </a:ln>
              <a:solidFill>
                <a:srgbClr val="B08128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3683000" y="5033010"/>
            <a:ext cx="201676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120" normalizeH="0" baseline="0" noProof="0" dirty="0" smtClean="0">
                <a:ln>
                  <a:noFill/>
                </a:ln>
                <a:solidFill>
                  <a:srgbClr val="DAB78E"/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Ingredients feature efficacy</a:t>
            </a:r>
            <a:endParaRPr kumimoji="0" lang="zh-CN" altLang="en-US" sz="1400" b="0" i="0" u="none" strike="noStrike" kern="1200" cap="none" spc="120" normalizeH="0" baseline="0" noProof="0" dirty="0">
              <a:ln>
                <a:noFill/>
              </a:ln>
              <a:solidFill>
                <a:srgbClr val="DAB78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22" name="圆角矩形 21"/>
          <p:cNvSpPr/>
          <p:nvPr>
            <p:custDataLst>
              <p:tags r:id="rId10"/>
            </p:custDataLst>
          </p:nvPr>
        </p:nvSpPr>
        <p:spPr>
          <a:xfrm>
            <a:off x="6373495" y="2418715"/>
            <a:ext cx="2244725" cy="3239770"/>
          </a:xfrm>
          <a:prstGeom prst="roundRect">
            <a:avLst>
              <a:gd name="adj" fmla="val 7690"/>
            </a:avLst>
          </a:prstGeom>
          <a:solidFill>
            <a:srgbClr val="FCFAF6"/>
          </a:solidFill>
          <a:ln>
            <a:gradFill>
              <a:gsLst>
                <a:gs pos="0">
                  <a:srgbClr val="F0DEA6"/>
                </a:gs>
                <a:gs pos="100000">
                  <a:srgbClr val="DEC17D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931234" y="2910001"/>
            <a:ext cx="112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C17D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DEC17D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6519801" y="3848100"/>
            <a:ext cx="1951724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产品特点</a:t>
            </a: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与卖点</a:t>
            </a:r>
            <a:endParaRPr kumimoji="0" lang="zh-CN" altLang="en-US" sz="2800" b="0" i="0" u="none" strike="noStrike" kern="1200" cap="none" spc="120" normalizeH="0" baseline="0" noProof="0" dirty="0">
              <a:ln>
                <a:noFill/>
              </a:ln>
              <a:solidFill>
                <a:srgbClr val="B08128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6523582" y="5040134"/>
            <a:ext cx="1944162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120" normalizeH="0" baseline="0" noProof="0" dirty="0" smtClean="0">
                <a:ln>
                  <a:noFill/>
                </a:ln>
                <a:solidFill>
                  <a:srgbClr val="DAB78E"/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Features and selling points</a:t>
            </a:r>
            <a:endParaRPr kumimoji="0" lang="zh-CN" altLang="en-US" sz="1400" b="0" i="0" u="none" strike="noStrike" kern="1200" cap="none" spc="120" normalizeH="0" baseline="0" noProof="0" dirty="0">
              <a:ln>
                <a:noFill/>
              </a:ln>
              <a:solidFill>
                <a:srgbClr val="DAB78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14"/>
            </p:custDataLst>
          </p:nvPr>
        </p:nvSpPr>
        <p:spPr>
          <a:xfrm>
            <a:off x="9172575" y="2418715"/>
            <a:ext cx="2244725" cy="3239135"/>
          </a:xfrm>
          <a:prstGeom prst="roundRect">
            <a:avLst>
              <a:gd name="adj" fmla="val 7690"/>
            </a:avLst>
          </a:prstGeom>
          <a:solidFill>
            <a:srgbClr val="FCFAF6"/>
          </a:solidFill>
          <a:ln>
            <a:gradFill>
              <a:gsLst>
                <a:gs pos="0">
                  <a:srgbClr val="F0DEA6"/>
                </a:gs>
                <a:gs pos="100000">
                  <a:srgbClr val="DEC17D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9730559" y="2921601"/>
            <a:ext cx="1128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C17D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04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DEC17D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9337664" y="3859700"/>
            <a:ext cx="1914648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使用方法与</a:t>
            </a:r>
            <a:r>
              <a:rPr kumimoji="0" lang="zh-CN" altLang="en-US" sz="2800" b="0" i="0" u="none" strike="noStrike" kern="1200" cap="none" spc="120" normalizeH="0" baseline="0" noProof="0" dirty="0">
                <a:ln>
                  <a:noFill/>
                </a:ln>
                <a:solidFill>
                  <a:srgbClr val="B08128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对比</a:t>
            </a:r>
            <a:endParaRPr kumimoji="0" lang="zh-CN" altLang="en-US" sz="2800" b="0" i="0" u="none" strike="noStrike" kern="1200" cap="none" spc="120" normalizeH="0" baseline="0" noProof="0" dirty="0">
              <a:ln>
                <a:noFill/>
              </a:ln>
              <a:solidFill>
                <a:srgbClr val="B08128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8" name="矩形 17"/>
          <p:cNvSpPr/>
          <p:nvPr>
            <p:custDataLst>
              <p:tags r:id="rId17"/>
            </p:custDataLst>
          </p:nvPr>
        </p:nvSpPr>
        <p:spPr>
          <a:xfrm>
            <a:off x="9332595" y="5051425"/>
            <a:ext cx="207010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120" normalizeH="0" baseline="0" noProof="0" dirty="0" smtClean="0">
                <a:ln>
                  <a:noFill/>
                </a:ln>
                <a:solidFill>
                  <a:srgbClr val="DAB78E"/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</a:rPr>
              <a:t>Method and contrast</a:t>
            </a:r>
            <a:endParaRPr kumimoji="0" lang="zh-CN" altLang="en-US" sz="1400" b="0" i="0" u="none" strike="noStrike" kern="1200" cap="none" spc="120" normalizeH="0" baseline="0" noProof="0" dirty="0">
              <a:ln>
                <a:noFill/>
              </a:ln>
              <a:solidFill>
                <a:srgbClr val="DAB78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grpSp>
        <p:nvGrpSpPr>
          <p:cNvPr id="38" name="PPT世界-8"/>
          <p:cNvGrpSpPr/>
          <p:nvPr>
            <p:custDataLst>
              <p:tags r:id="rId3"/>
            </p:custDataLst>
          </p:nvPr>
        </p:nvGrpSpPr>
        <p:grpSpPr>
          <a:xfrm>
            <a:off x="4814638" y="5389717"/>
            <a:ext cx="4527550" cy="1358900"/>
            <a:chOff x="4566205" y="5240774"/>
            <a:chExt cx="4527550" cy="1358900"/>
          </a:xfrm>
        </p:grpSpPr>
        <p:cxnSp>
          <p:nvCxnSpPr>
            <p:cNvPr id="45" name="PPT世界-8-1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5080857" y="5923592"/>
              <a:ext cx="1397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PT世界-8-2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4566205" y="5396240"/>
              <a:ext cx="527352" cy="5273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PPT世界-8-3"/>
            <p:cNvSpPr/>
            <p:nvPr>
              <p:custDataLst>
                <p:tags r:id="rId6"/>
              </p:custDataLst>
            </p:nvPr>
          </p:nvSpPr>
          <p:spPr>
            <a:xfrm>
              <a:off x="5987970" y="5259824"/>
              <a:ext cx="3105785" cy="133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p>
              <a:pPr algn="ctr"/>
              <a:endParaRPr lang="zh-CN" altLang="en-US" sz="1620" dirty="0">
                <a:solidFill>
                  <a:prstClr val="white"/>
                </a:solidFill>
                <a:effectLst>
                  <a:outerShdw blurRad="34290" dist="34290" dir="2700002" algn="tl">
                    <a:srgbClr val="000000">
                      <a:alpha val="43137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136828" y="5240774"/>
              <a:ext cx="2956560" cy="1290320"/>
              <a:chOff x="5867174" y="1003301"/>
              <a:chExt cx="2956560" cy="1290320"/>
            </a:xfrm>
          </p:grpSpPr>
          <p:sp>
            <p:nvSpPr>
              <p:cNvPr id="10" name="PPT世界-8-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920514" y="1003301"/>
                <a:ext cx="1560315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长效</a:t>
                </a: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呵护</a:t>
                </a:r>
                <a:endPara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5" name="PPT世界-8-5"/>
              <p:cNvSpPr/>
              <p:nvPr>
                <p:custDataLst>
                  <p:tags r:id="rId8"/>
                </p:custDataLst>
              </p:nvPr>
            </p:nvSpPr>
            <p:spPr>
              <a:xfrm>
                <a:off x="5867174" y="1427481"/>
                <a:ext cx="2956560" cy="86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含丰富透明质酸钠，可深入补水，丰盈滋养眼周肌肤，改善因熬夜引起的</a:t>
                </a: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黑眼圈，眼袋，浮肿等问题，</a:t>
                </a: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613357" y="5350489"/>
              <a:ext cx="207792" cy="207790"/>
              <a:chOff x="8571370" y="5369600"/>
              <a:chExt cx="207792" cy="207790"/>
            </a:xfrm>
          </p:grpSpPr>
          <p:sp>
            <p:nvSpPr>
              <p:cNvPr id="65" name="PPT世界-8-6"/>
              <p:cNvSpPr/>
              <p:nvPr>
                <p:custDataLst>
                  <p:tags r:id="rId9"/>
                </p:custDataLst>
              </p:nvPr>
            </p:nvSpPr>
            <p:spPr>
              <a:xfrm>
                <a:off x="8571370" y="5369600"/>
                <a:ext cx="207792" cy="20779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66" name="PPT世界-8-7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36754" y="5432158"/>
                <a:ext cx="76355" cy="76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35" name="PPT世界-9"/>
          <p:cNvGrpSpPr/>
          <p:nvPr>
            <p:custDataLst>
              <p:tags r:id="rId11"/>
            </p:custDataLst>
          </p:nvPr>
        </p:nvGrpSpPr>
        <p:grpSpPr>
          <a:xfrm>
            <a:off x="4981592" y="2513510"/>
            <a:ext cx="6281420" cy="1367616"/>
            <a:chOff x="4733159" y="2217882"/>
            <a:chExt cx="6281420" cy="1367616"/>
          </a:xfrm>
        </p:grpSpPr>
        <p:cxnSp>
          <p:nvCxnSpPr>
            <p:cNvPr id="41" name="PPT世界-9-1"/>
            <p:cNvCxnSpPr/>
            <p:nvPr>
              <p:custDataLst>
                <p:tags r:id="rId12"/>
              </p:custDataLst>
            </p:nvPr>
          </p:nvCxnSpPr>
          <p:spPr>
            <a:xfrm flipH="1">
              <a:off x="5260511" y="2698985"/>
              <a:ext cx="341676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PPT世界-9-2"/>
            <p:cNvCxnSpPr/>
            <p:nvPr>
              <p:custDataLst>
                <p:tags r:id="rId13"/>
              </p:custDataLst>
            </p:nvPr>
          </p:nvCxnSpPr>
          <p:spPr>
            <a:xfrm flipH="1">
              <a:off x="4733159" y="2698985"/>
              <a:ext cx="527352" cy="52735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PPT世界-9-3"/>
            <p:cNvSpPr/>
            <p:nvPr>
              <p:custDataLst>
                <p:tags r:id="rId14"/>
              </p:custDataLst>
            </p:nvPr>
          </p:nvSpPr>
          <p:spPr>
            <a:xfrm>
              <a:off x="8268204" y="2221175"/>
              <a:ext cx="2746375" cy="1322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rtlCol="0" anchor="ctr"/>
            <a:p>
              <a:pPr algn="ctr"/>
              <a:endParaRPr lang="zh-CN" altLang="en-US" sz="1620" dirty="0">
                <a:solidFill>
                  <a:prstClr val="white"/>
                </a:solidFill>
                <a:effectLst>
                  <a:outerShdw blurRad="34290" dist="34290" dir="2700002" algn="tl">
                    <a:srgbClr val="000000">
                      <a:alpha val="43137"/>
                    </a:srgbClr>
                  </a:outerShdw>
                </a:effectLst>
                <a:latin typeface="思源黑体 CN Light" panose="020B03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0574721" y="2314614"/>
              <a:ext cx="207792" cy="207790"/>
              <a:chOff x="7797059" y="5285055"/>
              <a:chExt cx="207792" cy="207790"/>
            </a:xfrm>
          </p:grpSpPr>
          <p:sp>
            <p:nvSpPr>
              <p:cNvPr id="7" name="PPT世界-9-4"/>
              <p:cNvSpPr/>
              <p:nvPr>
                <p:custDataLst>
                  <p:tags r:id="rId15"/>
                </p:custDataLst>
              </p:nvPr>
            </p:nvSpPr>
            <p:spPr>
              <a:xfrm>
                <a:off x="7797059" y="5285055"/>
                <a:ext cx="207792" cy="20779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22" name="PPT世界-9-5"/>
              <p:cNvSpPr/>
              <p:nvPr>
                <p:custDataLst>
                  <p:tags r:id="rId16"/>
                </p:custDataLst>
              </p:nvPr>
            </p:nvSpPr>
            <p:spPr>
              <a:xfrm>
                <a:off x="7867715" y="5349811"/>
                <a:ext cx="76355" cy="76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25268" y="2217882"/>
              <a:ext cx="2465705" cy="1367616"/>
              <a:chOff x="8325268" y="2217882"/>
              <a:chExt cx="2465705" cy="1367616"/>
            </a:xfrm>
          </p:grpSpPr>
          <p:sp>
            <p:nvSpPr>
              <p:cNvPr id="24" name="PPT世界-9-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8331618" y="2217882"/>
                <a:ext cx="1943100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改善熊猫眼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75000"/>
                    </a:schemeClr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25" name="PPT世界-9-7"/>
              <p:cNvSpPr/>
              <p:nvPr>
                <p:custDataLst>
                  <p:tags r:id="rId18"/>
                </p:custDataLst>
              </p:nvPr>
            </p:nvSpPr>
            <p:spPr>
              <a:xfrm>
                <a:off x="8325268" y="2719358"/>
                <a:ext cx="2465705" cy="86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有效改善眼部微循环，促进眼周活性代谢，轻松解决熊猫眼，浮肿，暗沉等</a:t>
                </a: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cxnSp>
            <p:nvCxnSpPr>
              <p:cNvPr id="26" name="PPT世界-9-8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8346331" y="2668133"/>
                <a:ext cx="196850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PPT世界-10"/>
          <p:cNvGrpSpPr/>
          <p:nvPr>
            <p:custDataLst>
              <p:tags r:id="rId20"/>
            </p:custDataLst>
          </p:nvPr>
        </p:nvGrpSpPr>
        <p:grpSpPr>
          <a:xfrm>
            <a:off x="5369924" y="3936357"/>
            <a:ext cx="5036185" cy="1394353"/>
            <a:chOff x="5121491" y="3749949"/>
            <a:chExt cx="5036185" cy="1394353"/>
          </a:xfrm>
        </p:grpSpPr>
        <p:cxnSp>
          <p:nvCxnSpPr>
            <p:cNvPr id="43" name="PPT世界-10-1"/>
            <p:cNvCxnSpPr/>
            <p:nvPr>
              <p:custDataLst>
                <p:tags r:id="rId21"/>
              </p:custDataLst>
            </p:nvPr>
          </p:nvCxnSpPr>
          <p:spPr>
            <a:xfrm flipH="1">
              <a:off x="5121491" y="4375385"/>
              <a:ext cx="2712732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PPT世界-10-2"/>
            <p:cNvSpPr/>
            <p:nvPr>
              <p:custDataLst>
                <p:tags r:id="rId22"/>
              </p:custDataLst>
            </p:nvPr>
          </p:nvSpPr>
          <p:spPr>
            <a:xfrm>
              <a:off x="7310971" y="3772702"/>
              <a:ext cx="2846705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844775" y="3961382"/>
              <a:ext cx="207792" cy="207790"/>
              <a:chOff x="8109651" y="5461636"/>
              <a:chExt cx="207792" cy="207790"/>
            </a:xfrm>
          </p:grpSpPr>
          <p:sp>
            <p:nvSpPr>
              <p:cNvPr id="18" name="PPT世界-10-3"/>
              <p:cNvSpPr/>
              <p:nvPr>
                <p:custDataLst>
                  <p:tags r:id="rId23"/>
                </p:custDataLst>
              </p:nvPr>
            </p:nvSpPr>
            <p:spPr>
              <a:xfrm>
                <a:off x="8109651" y="5461636"/>
                <a:ext cx="207792" cy="2077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19" name="PPT世界-10-4"/>
              <p:cNvSpPr/>
              <p:nvPr>
                <p:custDataLst>
                  <p:tags r:id="rId24"/>
                </p:custDataLst>
              </p:nvPr>
            </p:nvSpPr>
            <p:spPr>
              <a:xfrm>
                <a:off x="8175369" y="5527353"/>
                <a:ext cx="76355" cy="76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7533434" y="3749949"/>
              <a:ext cx="2519045" cy="1336649"/>
              <a:chOff x="8630149" y="2242129"/>
              <a:chExt cx="2519045" cy="1336649"/>
            </a:xfrm>
          </p:grpSpPr>
          <p:sp>
            <p:nvSpPr>
              <p:cNvPr id="29" name="PPT世界-10-5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8630149" y="2242129"/>
                <a:ext cx="1560315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饱满</a:t>
                </a: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嫩肤</a:t>
                </a:r>
                <a:endParaRPr lang="zh-CN" altLang="en-US" sz="2400" b="1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PPT世界-10-6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30149" y="2712638"/>
                <a:ext cx="2519045" cy="86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精选优质眼膜贴，紧密贴合眼周，超渗透补水修护，快速回复眼周紧实水嫩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状态</a:t>
                </a:r>
                <a:endParaRPr lang="zh-CN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endParaRPr>
              </a:p>
            </p:txBody>
          </p:sp>
          <p:cxnSp>
            <p:nvCxnSpPr>
              <p:cNvPr id="31" name="PPT世界-10-7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8737491" y="2668133"/>
                <a:ext cx="196850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PPT世界-11"/>
          <p:cNvGrpSpPr/>
          <p:nvPr>
            <p:custDataLst>
              <p:tags r:id="rId28"/>
            </p:custDataLst>
          </p:nvPr>
        </p:nvGrpSpPr>
        <p:grpSpPr>
          <a:xfrm>
            <a:off x="4015447" y="1245468"/>
            <a:ext cx="4910518" cy="1246895"/>
            <a:chOff x="3767014" y="952380"/>
            <a:chExt cx="4910518" cy="1246895"/>
          </a:xfrm>
        </p:grpSpPr>
        <p:cxnSp>
          <p:nvCxnSpPr>
            <p:cNvPr id="39" name="PPT世界-11-1"/>
            <p:cNvCxnSpPr/>
            <p:nvPr>
              <p:custDataLst>
                <p:tags r:id="rId29"/>
              </p:custDataLst>
            </p:nvPr>
          </p:nvCxnSpPr>
          <p:spPr>
            <a:xfrm flipH="1">
              <a:off x="4294366" y="1535733"/>
              <a:ext cx="1801634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PT世界-11-2"/>
            <p:cNvCxnSpPr/>
            <p:nvPr/>
          </p:nvCxnSpPr>
          <p:spPr>
            <a:xfrm flipH="1">
              <a:off x="3767014" y="1535733"/>
              <a:ext cx="527352" cy="52735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PPT世界-11-3"/>
            <p:cNvSpPr/>
            <p:nvPr>
              <p:custDataLst>
                <p:tags r:id="rId30"/>
              </p:custDataLst>
            </p:nvPr>
          </p:nvSpPr>
          <p:spPr>
            <a:xfrm>
              <a:off x="5758374" y="952380"/>
              <a:ext cx="2918460" cy="1210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Light" panose="020B0300000000000000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889247" y="1004840"/>
              <a:ext cx="2788285" cy="1194435"/>
              <a:chOff x="5849394" y="998245"/>
              <a:chExt cx="2788285" cy="1194435"/>
            </a:xfrm>
          </p:grpSpPr>
          <p:sp>
            <p:nvSpPr>
              <p:cNvPr id="60" name="PPT世界-11-4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5920514" y="998245"/>
                <a:ext cx="1560315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400" b="1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舒缓疲劳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61" name="PPT世界-11-5"/>
              <p:cNvSpPr/>
              <p:nvPr>
                <p:custDataLst>
                  <p:tags r:id="rId32"/>
                </p:custDataLst>
              </p:nvPr>
            </p:nvSpPr>
            <p:spPr>
              <a:xfrm>
                <a:off x="5849394" y="1391945"/>
                <a:ext cx="2788285" cy="80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植物精粹加持，沁润基底，舒缓眼周不适现象，改善眼部活性</a:t>
                </a: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微循环，</a:t>
                </a: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回复眼周紧实饱满</a:t>
                </a:r>
                <a:r>
                  <a:rPr lang="zh-CN" altLang="en-US" sz="140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状态</a:t>
                </a:r>
                <a:endParaRPr lang="zh-CN" altLang="en-US" sz="1400"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8068447" y="998257"/>
              <a:ext cx="207792" cy="207790"/>
              <a:chOff x="8253379" y="5245159"/>
              <a:chExt cx="207792" cy="207790"/>
            </a:xfrm>
          </p:grpSpPr>
          <p:sp>
            <p:nvSpPr>
              <p:cNvPr id="33" name="PPT世界-11-6"/>
              <p:cNvSpPr/>
              <p:nvPr>
                <p:custDataLst>
                  <p:tags r:id="rId33"/>
                </p:custDataLst>
              </p:nvPr>
            </p:nvSpPr>
            <p:spPr>
              <a:xfrm>
                <a:off x="8253379" y="5245159"/>
                <a:ext cx="207792" cy="2077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34" name="PPT世界-11-7"/>
              <p:cNvSpPr/>
              <p:nvPr>
                <p:custDataLst>
                  <p:tags r:id="rId34"/>
                </p:custDataLst>
              </p:nvPr>
            </p:nvSpPr>
            <p:spPr>
              <a:xfrm>
                <a:off x="8309376" y="5306373"/>
                <a:ext cx="76355" cy="7635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Light" panose="020B0300000000000000" pitchFamily="34" charset="-122"/>
                  <a:cs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23" name="TextBox 7"/>
          <p:cNvSpPr txBox="1"/>
          <p:nvPr/>
        </p:nvSpPr>
        <p:spPr>
          <a:xfrm>
            <a:off x="3258185" y="-1905"/>
            <a:ext cx="5058410" cy="65913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奢护双眸   点亮动人双眼</a:t>
            </a:r>
            <a:endParaRPr lang="zh-CN" sz="3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4241800" y="677545"/>
            <a:ext cx="2962910" cy="43751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改善眼肌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守护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微信图片_20240827151433"/>
          <p:cNvPicPr>
            <a:picLocks noChangeAspect="1"/>
          </p:cNvPicPr>
          <p:nvPr/>
        </p:nvPicPr>
        <p:blipFill>
          <a:blip r:embed="rId35"/>
          <a:srcRect l="5486" t="7102" r="12580" b="11991"/>
          <a:stretch>
            <a:fillRect/>
          </a:stretch>
        </p:blipFill>
        <p:spPr>
          <a:xfrm>
            <a:off x="128905" y="2133600"/>
            <a:ext cx="4852035" cy="4180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23" name="TextBox 7"/>
          <p:cNvSpPr txBox="1"/>
          <p:nvPr/>
        </p:nvSpPr>
        <p:spPr>
          <a:xfrm>
            <a:off x="3589655" y="255905"/>
            <a:ext cx="5058410" cy="65913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多维塑造年轻</a:t>
            </a:r>
            <a:r>
              <a:rPr 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</a:t>
            </a:r>
            <a:endParaRPr lang="zh-CN" sz="3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347845" y="916940"/>
            <a:ext cx="3592830" cy="43751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更抗皱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更紧致</a:t>
            </a:r>
            <a:r>
              <a:rPr lang="en-US" alt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更弹润</a:t>
            </a:r>
            <a:endParaRPr lang="zh-CN" altLang="en-US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30450" y="1625600"/>
            <a:ext cx="3797300" cy="1289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紧致弹润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丰富弹性蛋白＋植物精粹，透皮吸收，直达基底，紧致眼部轮廓，逆转眼周肌龄，眼周紧致嘭弹，更显年轻态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27275" y="3352165"/>
            <a:ext cx="3800475" cy="1289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抗皱饱满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科技护肤精粹，层层进阶唤醒肌底，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强韧肌肤，有效抗皱嫩肤，充盈眼周轮廓，肌肤更饱满有光泽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30450" y="5060315"/>
            <a:ext cx="4204970" cy="12896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淡纹呵护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多效滋养基底，水润呵护，抚平眼纹，改善干燥粗糙，保持眼肌滋润光滑，富有弹性，达到淡眼纹、褪眼圈、塑眼袋的效果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5467" t="3619" r="7248" b="5368"/>
          <a:stretch>
            <a:fillRect/>
          </a:stretch>
        </p:blipFill>
        <p:spPr>
          <a:xfrm>
            <a:off x="735965" y="1727200"/>
            <a:ext cx="1078865" cy="1146175"/>
          </a:xfrm>
          <a:prstGeom prst="ellipse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460115"/>
            <a:ext cx="1407160" cy="10966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5106670"/>
            <a:ext cx="1334135" cy="995680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2128520" y="1704340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128520" y="331406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146300" y="5118735"/>
            <a:ext cx="0" cy="118745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240827151433"/>
          <p:cNvPicPr>
            <a:picLocks noChangeAspect="1"/>
          </p:cNvPicPr>
          <p:nvPr/>
        </p:nvPicPr>
        <p:blipFill>
          <a:blip r:embed="rId6"/>
          <a:srcRect l="5486" t="7102" r="12580" b="11991"/>
          <a:stretch>
            <a:fillRect/>
          </a:stretch>
        </p:blipFill>
        <p:spPr>
          <a:xfrm>
            <a:off x="6807835" y="2204720"/>
            <a:ext cx="4358005" cy="375539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8" name="文本框 7"/>
          <p:cNvSpPr txBox="1"/>
          <p:nvPr/>
        </p:nvSpPr>
        <p:spPr>
          <a:xfrm>
            <a:off x="4309110" y="4632325"/>
            <a:ext cx="3168650" cy="1930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精准淡纹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定向狙击眼部细纹，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靶向解决纹路，精准淡化动态纹、静态纹，快速抚褪眼纹，预防未来纹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97215" y="4632325"/>
            <a:ext cx="3168015" cy="1889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多效防护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在眼周肌表建立防护网，避免外界刺激对肌肤的伤害，同时提升肌肤弹性，滋养修护，肌肤更嫩滑细腻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7835" y="4632325"/>
            <a:ext cx="3168650" cy="1930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提拉紧致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小分子渗透吸收，维持胶原网状结构，提拉紧致，改善松弛，对抗重力，紧致上扬，肌肤紧致饱满有活力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3589655" y="421640"/>
            <a:ext cx="5058410" cy="65913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莹润紧肤</a:t>
            </a:r>
            <a:r>
              <a:rPr lang="en-US" alt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敷出年轻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眼肌</a:t>
            </a:r>
            <a:endParaRPr lang="zh-CN" altLang="en-US" sz="3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4347845" y="1119505"/>
            <a:ext cx="3592830" cy="43751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多维塑造年轻</a:t>
            </a:r>
            <a:r>
              <a:rPr lang="zh-CN" sz="20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肌肤</a:t>
            </a:r>
            <a:endParaRPr lang="zh-CN" sz="20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995" y="2032000"/>
            <a:ext cx="3477260" cy="2352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275" y="2032000"/>
            <a:ext cx="3502025" cy="23533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" y="2049145"/>
            <a:ext cx="3500120" cy="2336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93" name="文本框 92"/>
          <p:cNvSpPr txBox="1"/>
          <p:nvPr>
            <p:custDataLst>
              <p:tags r:id="rId3"/>
            </p:custDataLst>
          </p:nvPr>
        </p:nvSpPr>
        <p:spPr>
          <a:xfrm>
            <a:off x="2348865" y="287655"/>
            <a:ext cx="7280275" cy="5219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26ACD3"/>
                </a:solidFill>
              </a14:hiddenFill>
            </a:ext>
          </a:ex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buClrTx/>
              <a:buSzTx/>
              <a:buFontTx/>
            </a:pPr>
            <a:r>
              <a:rPr lang="zh-CN" altLang="en-US" sz="2800" b="1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权威认证</a:t>
            </a:r>
            <a:r>
              <a:rPr lang="en-US" altLang="zh-CN" sz="2800" b="1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800" b="1" dirty="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保湿、紧致、抗皱功效、</a:t>
            </a:r>
            <a:r>
              <a:rPr lang="zh-CN" sz="2800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安心之选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  </a:t>
            </a:r>
            <a:endParaRPr lang="zh-CN" altLang="en-US" sz="2800" b="1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5103495" y="946150"/>
            <a:ext cx="1227455" cy="571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7"/>
          <p:cNvSpPr txBox="1"/>
          <p:nvPr>
            <p:custDataLst>
              <p:tags r:id="rId5"/>
            </p:custDataLst>
          </p:nvPr>
        </p:nvSpPr>
        <p:spPr>
          <a:xfrm>
            <a:off x="3456940" y="902970"/>
            <a:ext cx="4650740" cy="53022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严苛国家检测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质量认证</a:t>
            </a: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呵护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双眼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257300"/>
            <a:ext cx="1619250" cy="1796415"/>
          </a:xfrm>
          <a:prstGeom prst="rect">
            <a:avLst/>
          </a:prstGeom>
        </p:spPr>
      </p:pic>
      <p:sp>
        <p:nvSpPr>
          <p:cNvPr id="9" name="TextBox 7"/>
          <p:cNvSpPr txBox="1"/>
          <p:nvPr>
            <p:custDataLst>
              <p:tags r:id="rId7"/>
            </p:custDataLst>
          </p:nvPr>
        </p:nvSpPr>
        <p:spPr>
          <a:xfrm>
            <a:off x="1637665" y="5589905"/>
            <a:ext cx="2423795" cy="48387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抗皱紧致检测报告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0145" y="2037080"/>
            <a:ext cx="2527935" cy="3552825"/>
          </a:xfrm>
          <a:prstGeom prst="rect">
            <a:avLst/>
          </a:prstGeom>
        </p:spPr>
      </p:pic>
      <p:sp>
        <p:nvSpPr>
          <p:cNvPr id="11" name="TextBox 7"/>
          <p:cNvSpPr txBox="1"/>
          <p:nvPr>
            <p:custDataLst>
              <p:tags r:id="rId9"/>
            </p:custDataLst>
          </p:nvPr>
        </p:nvSpPr>
        <p:spPr>
          <a:xfrm>
            <a:off x="5184775" y="5589905"/>
            <a:ext cx="2423795" cy="48387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保湿检测报告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505" y="2037080"/>
            <a:ext cx="2519045" cy="3553460"/>
          </a:xfrm>
          <a:prstGeom prst="rect">
            <a:avLst/>
          </a:prstGeom>
        </p:spPr>
      </p:pic>
      <p:pic>
        <p:nvPicPr>
          <p:cNvPr id="13" name="图片 12" descr="加号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4025" y="3234055"/>
            <a:ext cx="640715" cy="640715"/>
          </a:xfrm>
          <a:prstGeom prst="rect">
            <a:avLst/>
          </a:prstGeom>
        </p:spPr>
      </p:pic>
      <p:sp>
        <p:nvSpPr>
          <p:cNvPr id="14" name="TextBox 7"/>
          <p:cNvSpPr txBox="1"/>
          <p:nvPr>
            <p:custDataLst>
              <p:tags r:id="rId13"/>
            </p:custDataLst>
          </p:nvPr>
        </p:nvSpPr>
        <p:spPr>
          <a:xfrm>
            <a:off x="8823325" y="1613535"/>
            <a:ext cx="1551940" cy="11880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合规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权威机构检测质量报告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TextBox 7"/>
          <p:cNvSpPr txBox="1"/>
          <p:nvPr>
            <p:custDataLst>
              <p:tags r:id="rId14"/>
            </p:custDataLst>
          </p:nvPr>
        </p:nvSpPr>
        <p:spPr>
          <a:xfrm>
            <a:off x="8823325" y="3133090"/>
            <a:ext cx="2251710" cy="11880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安心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卫生化学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不含铅汞等有害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TextBox 7"/>
          <p:cNvSpPr txBox="1"/>
          <p:nvPr>
            <p:custDataLst>
              <p:tags r:id="rId15"/>
            </p:custDataLst>
          </p:nvPr>
        </p:nvSpPr>
        <p:spPr>
          <a:xfrm>
            <a:off x="8823325" y="4646930"/>
            <a:ext cx="2251710" cy="11880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品质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甄选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高品质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护肤美肌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原材料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 descr="微信图片_20240827151433"/>
          <p:cNvPicPr>
            <a:picLocks noChangeAspect="1"/>
          </p:cNvPicPr>
          <p:nvPr/>
        </p:nvPicPr>
        <p:blipFill>
          <a:blip r:embed="rId16"/>
          <a:srcRect l="5486" t="7102" r="12580" b="11991"/>
          <a:stretch>
            <a:fillRect/>
          </a:stretch>
        </p:blipFill>
        <p:spPr>
          <a:xfrm>
            <a:off x="0" y="5330190"/>
            <a:ext cx="1760220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55590" y="2191385"/>
            <a:ext cx="5851525" cy="41751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08095" y="340360"/>
            <a:ext cx="4882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呵护娇嫩眼周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绽放睛采光芒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79795" y="2191385"/>
            <a:ext cx="5464810" cy="4091940"/>
          </a:xfrm>
          <a:prstGeom prst="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bright="-18000"/>
          </a:blip>
          <a:stretch>
            <a:fillRect/>
          </a:stretch>
        </p:blipFill>
        <p:spPr>
          <a:xfrm>
            <a:off x="5517515" y="2105660"/>
            <a:ext cx="5689600" cy="40214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575435" y="1878965"/>
            <a:ext cx="1336675" cy="409575"/>
          </a:xfrm>
          <a:prstGeom prst="rect">
            <a:avLst/>
          </a:prstGeom>
          <a:solidFill>
            <a:srgbClr val="F2BA02">
              <a:lumMod val="60000"/>
              <a:lumOff val="40000"/>
              <a:alpha val="67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紧致眼周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75435" y="2973705"/>
            <a:ext cx="1336675" cy="409575"/>
          </a:xfrm>
          <a:prstGeom prst="rect">
            <a:avLst/>
          </a:prstGeom>
          <a:solidFill>
            <a:srgbClr val="F2BA02">
              <a:lumMod val="60000"/>
              <a:lumOff val="40000"/>
              <a:alpha val="67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远离暗沉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575435" y="4081145"/>
            <a:ext cx="1336675" cy="409575"/>
          </a:xfrm>
          <a:prstGeom prst="rect">
            <a:avLst/>
          </a:prstGeom>
          <a:solidFill>
            <a:srgbClr val="F2BA02">
              <a:lumMod val="60000"/>
              <a:lumOff val="40000"/>
              <a:alpha val="67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补水保湿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575435" y="5262245"/>
            <a:ext cx="1336675" cy="409575"/>
          </a:xfrm>
          <a:prstGeom prst="rect">
            <a:avLst/>
          </a:prstGeom>
          <a:solidFill>
            <a:srgbClr val="F2BA02">
              <a:lumMod val="60000"/>
              <a:lumOff val="40000"/>
              <a:alpha val="67000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淡化细纹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575435" y="2301875"/>
            <a:ext cx="3054985" cy="546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上扬松垮眼周肌肤，紧致嫩肤更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护肤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1575435" y="3407410"/>
            <a:ext cx="3054985" cy="476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改善眼周色素沉积，淡化暗沉，点亮眼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肌等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1575435" y="4533265"/>
            <a:ext cx="3054985" cy="549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补充眼周流失水分，细腻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饱满，莹润眼肌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1514475" y="5744210"/>
            <a:ext cx="3054985" cy="586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帮助缓解眼肌干纹、细纹、鱼尾纹等多种眼肌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问题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86765" y="1796415"/>
            <a:ext cx="49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cs typeface="微软雅黑" panose="020B0503020204020204" charset="-122"/>
                <a:sym typeface="Wingdings" panose="05000000000000000000" charset="0"/>
              </a:rPr>
              <a:t></a:t>
            </a:r>
            <a:endParaRPr lang="zh-CN" altLang="en-US" sz="2800">
              <a:solidFill>
                <a:schemeClr val="tx1"/>
              </a:solidFill>
              <a:cs typeface="微软雅黑" panose="020B0503020204020204" charset="-122"/>
              <a:sym typeface="Wingdings" panose="050000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6765" y="2940685"/>
            <a:ext cx="49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cs typeface="微软雅黑" panose="020B0503020204020204" charset="-122"/>
                <a:sym typeface="Wingdings" panose="05000000000000000000" charset="0"/>
              </a:rPr>
              <a:t></a:t>
            </a:r>
            <a:endParaRPr lang="zh-CN" altLang="en-US" sz="2800">
              <a:solidFill>
                <a:schemeClr val="tx1"/>
              </a:solidFill>
              <a:cs typeface="微软雅黑" panose="020B0503020204020204" charset="-122"/>
              <a:sym typeface="Wingdings" panose="05000000000000000000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6765" y="4060825"/>
            <a:ext cx="49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cs typeface="微软雅黑" panose="020B0503020204020204" charset="-122"/>
                <a:sym typeface="Wingdings" panose="05000000000000000000" charset="0"/>
              </a:rPr>
              <a:t></a:t>
            </a:r>
            <a:endParaRPr lang="zh-CN" altLang="en-US" sz="2800">
              <a:solidFill>
                <a:schemeClr val="tx1"/>
              </a:solidFill>
              <a:cs typeface="微软雅黑" panose="020B0503020204020204" charset="-122"/>
              <a:sym typeface="Wingdings" panose="05000000000000000000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86765" y="5243830"/>
            <a:ext cx="498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  <a:cs typeface="微软雅黑" panose="020B0503020204020204" charset="-122"/>
                <a:sym typeface="Wingdings" panose="05000000000000000000" charset="0"/>
              </a:rPr>
              <a:t></a:t>
            </a:r>
            <a:endParaRPr lang="zh-CN" altLang="en-US" sz="2800">
              <a:solidFill>
                <a:schemeClr val="tx1"/>
              </a:solidFill>
              <a:cs typeface="微软雅黑" panose="020B0503020204020204" charset="-122"/>
              <a:sym typeface="Wingdings" panose="050000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1895" y="982980"/>
            <a:ext cx="48469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pc="5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减少皱纹、让眼肌更柔嫩光泽、更显年轻</a:t>
            </a:r>
            <a:endParaRPr lang="zh-CN" altLang="en-US" spc="50">
              <a:ln w="3175">
                <a:noFill/>
                <a:prstDash val="dash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2" name="图片 11" descr="微信图片_20240827151433"/>
          <p:cNvPicPr>
            <a:picLocks noChangeAspect="1"/>
          </p:cNvPicPr>
          <p:nvPr/>
        </p:nvPicPr>
        <p:blipFill>
          <a:blip r:embed="rId12"/>
          <a:srcRect l="5486" t="7102" r="12580" b="11991"/>
          <a:stretch>
            <a:fillRect/>
          </a:stretch>
        </p:blipFill>
        <p:spPr>
          <a:xfrm>
            <a:off x="9923145" y="4916805"/>
            <a:ext cx="2202815" cy="189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341755"/>
            <a:ext cx="4267200" cy="55143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03245" y="487680"/>
            <a:ext cx="6380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周密眼肌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一膜多用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哪里有纹贴哪里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57220" y="1231265"/>
            <a:ext cx="6477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每个部位敷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15-20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改善各种细纹、干纹，动态纹、表情纹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79515" y="2385060"/>
            <a:ext cx="276479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贴额头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淡化抬头纹，预防川字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纹，紧致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嫩肤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79515" y="3509010"/>
            <a:ext cx="2765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贴眼周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淡化细纹干纹眼角纹等多种眼肌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问题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9515" y="4577715"/>
            <a:ext cx="2571750" cy="949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嘴角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淡化法令纹，减少嘴角纹，细腻饱满肌肤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79515" y="5713730"/>
            <a:ext cx="2765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贴颈部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淡化颈纹，柔嫩美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脖，更显年轻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148330" y="2637790"/>
            <a:ext cx="2927350" cy="952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517265" y="3729990"/>
            <a:ext cx="2568575" cy="1206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683000" y="4736465"/>
            <a:ext cx="2413000" cy="1206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221990" y="5885815"/>
            <a:ext cx="2863850" cy="7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" name="图片 6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9238615" y="4736465"/>
            <a:ext cx="2354580" cy="202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44695" y="686435"/>
            <a:ext cx="2583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八大零添加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229100" y="1899285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5299075" y="328676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4756150" y="2679700"/>
            <a:ext cx="829310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altLang="en-US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色</a:t>
            </a:r>
            <a:r>
              <a:rPr lang="en-US" alt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</a:t>
            </a:r>
            <a:endParaRPr lang="zh-CN" altLang="en-US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8935085" y="3755390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0060940" y="503301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9391015" y="4453890"/>
            <a:ext cx="1000125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矿物油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6555740" y="1899285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10"/>
            </p:custDataLst>
          </p:nvPr>
        </p:nvSpPr>
        <p:spPr>
          <a:xfrm>
            <a:off x="7692390" y="328676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7082790" y="2679700"/>
            <a:ext cx="829310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</a:t>
            </a:r>
            <a:r>
              <a:rPr lang="en-US" alt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精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8935085" y="1899285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10005060" y="328676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9462135" y="2679700"/>
            <a:ext cx="829310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</a:t>
            </a:r>
            <a:r>
              <a:rPr lang="en-US" alt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素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1666240" y="3755390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2761615" y="503301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>
            <p:custDataLst>
              <p:tags r:id="rId17"/>
            </p:custDataLst>
          </p:nvPr>
        </p:nvSpPr>
        <p:spPr>
          <a:xfrm>
            <a:off x="2005965" y="4453890"/>
            <a:ext cx="1228725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致痘成分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8"/>
            </p:custDataLst>
          </p:nvPr>
        </p:nvSpPr>
        <p:spPr>
          <a:xfrm>
            <a:off x="4229100" y="3755390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9"/>
            </p:custDataLst>
          </p:nvPr>
        </p:nvSpPr>
        <p:spPr>
          <a:xfrm>
            <a:off x="5346700" y="503301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>
            <p:custDataLst>
              <p:tags r:id="rId20"/>
            </p:custDataLst>
          </p:nvPr>
        </p:nvSpPr>
        <p:spPr>
          <a:xfrm>
            <a:off x="4597400" y="4453890"/>
            <a:ext cx="1228725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重金属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1"/>
            </p:custDataLst>
          </p:nvPr>
        </p:nvSpPr>
        <p:spPr>
          <a:xfrm>
            <a:off x="6555740" y="3755390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22"/>
            </p:custDataLst>
          </p:nvPr>
        </p:nvSpPr>
        <p:spPr>
          <a:xfrm>
            <a:off x="7675245" y="503301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>
            <p:custDataLst>
              <p:tags r:id="rId23"/>
            </p:custDataLst>
          </p:nvPr>
        </p:nvSpPr>
        <p:spPr>
          <a:xfrm>
            <a:off x="6970395" y="4453890"/>
            <a:ext cx="1038860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荧光剂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4"/>
            </p:custDataLst>
          </p:nvPr>
        </p:nvSpPr>
        <p:spPr>
          <a:xfrm>
            <a:off x="1666240" y="1899285"/>
            <a:ext cx="1419860" cy="1998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13800">
                <a:solidFill>
                  <a:srgbClr val="F2BA02">
                    <a:lumMod val="60000"/>
                    <a:lumOff val="4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</a:t>
            </a:r>
            <a:endParaRPr lang="en-US" altLang="zh-CN" sz="13800">
              <a:solidFill>
                <a:srgbClr val="F2BA02">
                  <a:lumMod val="60000"/>
                  <a:lumOff val="4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5"/>
            </p:custDataLst>
          </p:nvPr>
        </p:nvSpPr>
        <p:spPr>
          <a:xfrm>
            <a:off x="2753360" y="3286760"/>
            <a:ext cx="343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%</a:t>
            </a:r>
            <a:endParaRPr lang="en-US" altLang="zh-CN" sz="2400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26"/>
            </p:custDataLst>
          </p:nvPr>
        </p:nvSpPr>
        <p:spPr>
          <a:xfrm>
            <a:off x="2124075" y="2679700"/>
            <a:ext cx="1228725" cy="37147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r>
              <a:rPr lang="zh-CN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硅油</a:t>
            </a:r>
            <a:endParaRPr lang="zh-CN" b="1">
              <a:solidFill>
                <a:sysClr val="windowText" lastClr="000000">
                  <a:lumMod val="85000"/>
                  <a:lumOff val="1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78785" y="1409700"/>
            <a:ext cx="6235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肌肤是身体最脆弱的地方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眼膜的温和安全性非常重要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20" y="1151255"/>
            <a:ext cx="2521585" cy="2123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530" y="1160145"/>
            <a:ext cx="2521585" cy="2114550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3147695" y="172085"/>
            <a:ext cx="5541010" cy="65913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使用效果对比</a:t>
            </a:r>
            <a:r>
              <a:rPr lang="en-US" altLang="zh-CN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见证肌肤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焕变</a:t>
            </a:r>
            <a:endParaRPr lang="zh-CN" altLang="en-US" sz="3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TextBox 7"/>
          <p:cNvSpPr txBox="1"/>
          <p:nvPr>
            <p:custDataLst>
              <p:tags r:id="rId5"/>
            </p:custDataLst>
          </p:nvPr>
        </p:nvSpPr>
        <p:spPr>
          <a:xfrm>
            <a:off x="6265545" y="3307715"/>
            <a:ext cx="2475230" cy="83756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使用前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眼周暗沉无光，眼袋明显，肌肤松弛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TextBox 7"/>
          <p:cNvSpPr txBox="1"/>
          <p:nvPr>
            <p:custDataLst>
              <p:tags r:id="rId6"/>
            </p:custDataLst>
          </p:nvPr>
        </p:nvSpPr>
        <p:spPr>
          <a:xfrm>
            <a:off x="8780145" y="3302000"/>
            <a:ext cx="2738755" cy="83756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眼周亮泽有光彩，眼周更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细腻紧致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805" y="1325245"/>
            <a:ext cx="2096135" cy="1944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710" y="3060065"/>
            <a:ext cx="2076450" cy="19443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9380" y="4794885"/>
            <a:ext cx="2068195" cy="1955165"/>
          </a:xfrm>
          <a:prstGeom prst="rect">
            <a:avLst/>
          </a:prstGeom>
        </p:spPr>
      </p:pic>
      <p:grpSp>
        <p:nvGrpSpPr>
          <p:cNvPr id="24" name="组合 23" descr="7b0a202020202274657874626f78223a2022220a7d0a"/>
          <p:cNvGrpSpPr/>
          <p:nvPr/>
        </p:nvGrpSpPr>
        <p:grpSpPr>
          <a:xfrm>
            <a:off x="433070" y="1875155"/>
            <a:ext cx="955040" cy="4083685"/>
            <a:chOff x="7637" y="2368"/>
            <a:chExt cx="4205" cy="6431"/>
          </a:xfrm>
        </p:grpSpPr>
        <p:grpSp>
          <p:nvGrpSpPr>
            <p:cNvPr id="25" name="图形 3"/>
            <p:cNvGrpSpPr/>
            <p:nvPr/>
          </p:nvGrpSpPr>
          <p:grpSpPr>
            <a:xfrm rot="5400000">
              <a:off x="6524" y="3481"/>
              <a:ext cx="6431" cy="4205"/>
              <a:chOff x="4521156" y="2264911"/>
              <a:chExt cx="3835805" cy="2508180"/>
            </a:xfrm>
            <a:solidFill>
              <a:schemeClr val="accent1"/>
            </a:solidFill>
          </p:grpSpPr>
          <p:grpSp>
            <p:nvGrpSpPr>
              <p:cNvPr id="26" name="图形 3"/>
              <p:cNvGrpSpPr/>
              <p:nvPr/>
            </p:nvGrpSpPr>
            <p:grpSpPr>
              <a:xfrm>
                <a:off x="4521156" y="2264911"/>
                <a:ext cx="3835805" cy="2508180"/>
                <a:chOff x="4521156" y="2264911"/>
                <a:chExt cx="3835805" cy="2508180"/>
              </a:xfrm>
              <a:solidFill>
                <a:schemeClr val="accent1"/>
              </a:solidFill>
            </p:grpSpPr>
            <p:grpSp>
              <p:nvGrpSpPr>
                <p:cNvPr id="27" name="图形 3"/>
                <p:cNvGrpSpPr/>
                <p:nvPr/>
              </p:nvGrpSpPr>
              <p:grpSpPr>
                <a:xfrm>
                  <a:off x="4535966" y="2281162"/>
                  <a:ext cx="172981" cy="2481330"/>
                  <a:chOff x="4535966" y="2281162"/>
                  <a:chExt cx="172981" cy="2481330"/>
                </a:xfrm>
                <a:noFill/>
              </p:grpSpPr>
              <p:grpSp>
                <p:nvGrpSpPr>
                  <p:cNvPr id="28" name="图形 3"/>
                  <p:cNvGrpSpPr/>
                  <p:nvPr/>
                </p:nvGrpSpPr>
                <p:grpSpPr>
                  <a:xfrm>
                    <a:off x="4535966" y="2281162"/>
                    <a:ext cx="172981" cy="160382"/>
                    <a:chOff x="4535966" y="2281162"/>
                    <a:chExt cx="172981" cy="160382"/>
                  </a:xfrm>
                  <a:noFill/>
                </p:grpSpPr>
                <p:grpSp>
                  <p:nvGrpSpPr>
                    <p:cNvPr id="29" name="图形 3"/>
                    <p:cNvGrpSpPr/>
                    <p:nvPr/>
                  </p:nvGrpSpPr>
                  <p:grpSpPr>
                    <a:xfrm>
                      <a:off x="4535966" y="2297412"/>
                      <a:ext cx="53316" cy="144131"/>
                      <a:chOff x="4535966" y="2297412"/>
                      <a:chExt cx="53316" cy="144131"/>
                    </a:xfrm>
                    <a:noFill/>
                  </p:grpSpPr>
                  <p:sp>
                    <p:nvSpPr>
                      <p:cNvPr id="30" name="任意多边形: 形状 29"/>
                      <p:cNvSpPr/>
                      <p:nvPr/>
                    </p:nvSpPr>
                    <p:spPr>
                      <a:xfrm>
                        <a:off x="4535966" y="2328852"/>
                        <a:ext cx="2962" cy="112691"/>
                      </a:xfrm>
                      <a:custGeom>
                        <a:avLst/>
                        <a:gdLst>
                          <a:gd name="connsiteX0" fmla="*/ 0 w 2962"/>
                          <a:gd name="connsiteY0" fmla="*/ 0 h 112691"/>
                          <a:gd name="connsiteX1" fmla="*/ 0 w 2962"/>
                          <a:gd name="connsiteY1" fmla="*/ 112691 h 112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962" h="112691">
                            <a:moveTo>
                              <a:pt x="0" y="0"/>
                            </a:moveTo>
                            <a:lnTo>
                              <a:pt x="0" y="112691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31" name="任意多边形: 形状 30"/>
                      <p:cNvSpPr/>
                      <p:nvPr/>
                    </p:nvSpPr>
                    <p:spPr>
                      <a:xfrm>
                        <a:off x="4536854" y="2311542"/>
                        <a:ext cx="38802" cy="18016"/>
                      </a:xfrm>
                      <a:custGeom>
                        <a:avLst/>
                        <a:gdLst>
                          <a:gd name="connsiteX0" fmla="*/ 38802 w 38802"/>
                          <a:gd name="connsiteY0" fmla="*/ 0 h 18016"/>
                          <a:gd name="connsiteX1" fmla="*/ 0 w 38802"/>
                          <a:gd name="connsiteY1" fmla="*/ 18016 h 18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802" h="18016">
                            <a:moveTo>
                              <a:pt x="38802" y="0"/>
                            </a:moveTo>
                            <a:lnTo>
                              <a:pt x="0" y="18016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32" name="任意多边形: 形状 31"/>
                      <p:cNvSpPr/>
                      <p:nvPr/>
                    </p:nvSpPr>
                    <p:spPr>
                      <a:xfrm>
                        <a:off x="4575657" y="2297412"/>
                        <a:ext cx="13625" cy="16250"/>
                      </a:xfrm>
                      <a:custGeom>
                        <a:avLst/>
                        <a:gdLst>
                          <a:gd name="connsiteX0" fmla="*/ 13625 w 13625"/>
                          <a:gd name="connsiteY0" fmla="*/ 8125 h 16250"/>
                          <a:gd name="connsiteX1" fmla="*/ 6813 w 13625"/>
                          <a:gd name="connsiteY1" fmla="*/ 16250 h 16250"/>
                          <a:gd name="connsiteX2" fmla="*/ 0 w 13625"/>
                          <a:gd name="connsiteY2" fmla="*/ 8125 h 16250"/>
                          <a:gd name="connsiteX3" fmla="*/ 6813 w 13625"/>
                          <a:gd name="connsiteY3" fmla="*/ 0 h 16250"/>
                          <a:gd name="connsiteX4" fmla="*/ 13625 w 13625"/>
                          <a:gd name="connsiteY4" fmla="*/ 8125 h 1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5" h="16250">
                            <a:moveTo>
                              <a:pt x="13625" y="8125"/>
                            </a:moveTo>
                            <a:cubicBezTo>
                              <a:pt x="13625" y="12612"/>
                              <a:pt x="10575" y="16250"/>
                              <a:pt x="6813" y="16250"/>
                            </a:cubicBezTo>
                            <a:cubicBezTo>
                              <a:pt x="3050" y="16250"/>
                              <a:pt x="0" y="12612"/>
                              <a:pt x="0" y="8125"/>
                            </a:cubicBezTo>
                            <a:cubicBezTo>
                              <a:pt x="0" y="3638"/>
                              <a:pt x="3050" y="0"/>
                              <a:pt x="6813" y="0"/>
                            </a:cubicBezTo>
                            <a:cubicBezTo>
                              <a:pt x="10575" y="0"/>
                              <a:pt x="13625" y="3638"/>
                              <a:pt x="13625" y="8125"/>
                            </a:cubicBezTo>
                            <a:close/>
                          </a:path>
                        </a:pathLst>
                      </a:custGeom>
                      <a:noFill/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33" name="图形 3"/>
                    <p:cNvGrpSpPr/>
                    <p:nvPr/>
                  </p:nvGrpSpPr>
                  <p:grpSpPr>
                    <a:xfrm>
                      <a:off x="4588097" y="2281162"/>
                      <a:ext cx="120850" cy="63587"/>
                      <a:chOff x="4588097" y="2281162"/>
                      <a:chExt cx="120850" cy="63587"/>
                    </a:xfrm>
                    <a:noFill/>
                  </p:grpSpPr>
                  <p:sp>
                    <p:nvSpPr>
                      <p:cNvPr id="3" name="任意多边形: 形状 33"/>
                      <p:cNvSpPr/>
                      <p:nvPr/>
                    </p:nvSpPr>
                    <p:spPr>
                      <a:xfrm>
                        <a:off x="4614459" y="2281162"/>
                        <a:ext cx="94488" cy="3532"/>
                      </a:xfrm>
                      <a:custGeom>
                        <a:avLst/>
                        <a:gdLst>
                          <a:gd name="connsiteX0" fmla="*/ 0 w 94488"/>
                          <a:gd name="connsiteY0" fmla="*/ 0 h 3532"/>
                          <a:gd name="connsiteX1" fmla="*/ 94488 w 94488"/>
                          <a:gd name="connsiteY1" fmla="*/ 0 h 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88" h="3532">
                            <a:moveTo>
                              <a:pt x="0" y="0"/>
                            </a:moveTo>
                            <a:lnTo>
                              <a:pt x="94488" y="0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35" name="任意多边形: 形状 34"/>
                      <p:cNvSpPr/>
                      <p:nvPr/>
                    </p:nvSpPr>
                    <p:spPr>
                      <a:xfrm>
                        <a:off x="4599945" y="2281868"/>
                        <a:ext cx="15106" cy="46630"/>
                      </a:xfrm>
                      <a:custGeom>
                        <a:avLst/>
                        <a:gdLst>
                          <a:gd name="connsiteX0" fmla="*/ 0 w 15106"/>
                          <a:gd name="connsiteY0" fmla="*/ 46631 h 46630"/>
                          <a:gd name="connsiteX1" fmla="*/ 15106 w 15106"/>
                          <a:gd name="connsiteY1" fmla="*/ 0 h 466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106" h="46630">
                            <a:moveTo>
                              <a:pt x="0" y="46631"/>
                            </a:moveTo>
                            <a:lnTo>
                              <a:pt x="15106" y="0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22" name="任意多边形: 形状 35"/>
                      <p:cNvSpPr/>
                      <p:nvPr/>
                    </p:nvSpPr>
                    <p:spPr>
                      <a:xfrm>
                        <a:off x="4588097" y="2328499"/>
                        <a:ext cx="13625" cy="16250"/>
                      </a:xfrm>
                      <a:custGeom>
                        <a:avLst/>
                        <a:gdLst>
                          <a:gd name="connsiteX0" fmla="*/ 13625 w 13625"/>
                          <a:gd name="connsiteY0" fmla="*/ 8125 h 16250"/>
                          <a:gd name="connsiteX1" fmla="*/ 6813 w 13625"/>
                          <a:gd name="connsiteY1" fmla="*/ 16250 h 16250"/>
                          <a:gd name="connsiteX2" fmla="*/ 0 w 13625"/>
                          <a:gd name="connsiteY2" fmla="*/ 8125 h 16250"/>
                          <a:gd name="connsiteX3" fmla="*/ 6813 w 13625"/>
                          <a:gd name="connsiteY3" fmla="*/ 0 h 16250"/>
                          <a:gd name="connsiteX4" fmla="*/ 13625 w 13625"/>
                          <a:gd name="connsiteY4" fmla="*/ 8125 h 1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5" h="16250">
                            <a:moveTo>
                              <a:pt x="13625" y="8125"/>
                            </a:moveTo>
                            <a:cubicBezTo>
                              <a:pt x="13625" y="12612"/>
                              <a:pt x="10575" y="16250"/>
                              <a:pt x="6813" y="16250"/>
                            </a:cubicBezTo>
                            <a:cubicBezTo>
                              <a:pt x="3050" y="16250"/>
                              <a:pt x="0" y="12612"/>
                              <a:pt x="0" y="8125"/>
                            </a:cubicBezTo>
                            <a:cubicBezTo>
                              <a:pt x="0" y="3638"/>
                              <a:pt x="3050" y="0"/>
                              <a:pt x="6813" y="0"/>
                            </a:cubicBezTo>
                            <a:cubicBezTo>
                              <a:pt x="10575" y="0"/>
                              <a:pt x="13625" y="3638"/>
                              <a:pt x="13625" y="8125"/>
                            </a:cubicBezTo>
                            <a:close/>
                          </a:path>
                        </a:pathLst>
                      </a:custGeom>
                      <a:noFill/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14" name="图形 3"/>
                  <p:cNvGrpSpPr/>
                  <p:nvPr/>
                </p:nvGrpSpPr>
                <p:grpSpPr>
                  <a:xfrm>
                    <a:off x="4535966" y="4602110"/>
                    <a:ext cx="172981" cy="160382"/>
                    <a:chOff x="4535966" y="4602110"/>
                    <a:chExt cx="172981" cy="160382"/>
                  </a:xfrm>
                  <a:noFill/>
                </p:grpSpPr>
                <p:grpSp>
                  <p:nvGrpSpPr>
                    <p:cNvPr id="38" name="图形 3"/>
                    <p:cNvGrpSpPr/>
                    <p:nvPr/>
                  </p:nvGrpSpPr>
                  <p:grpSpPr>
                    <a:xfrm>
                      <a:off x="4535966" y="4602110"/>
                      <a:ext cx="53316" cy="144131"/>
                      <a:chOff x="4535966" y="4602110"/>
                      <a:chExt cx="53316" cy="144131"/>
                    </a:xfrm>
                    <a:noFill/>
                  </p:grpSpPr>
                  <p:sp>
                    <p:nvSpPr>
                      <p:cNvPr id="39" name="任意多边形: 形状 38"/>
                      <p:cNvSpPr/>
                      <p:nvPr/>
                    </p:nvSpPr>
                    <p:spPr>
                      <a:xfrm>
                        <a:off x="4535966" y="4602110"/>
                        <a:ext cx="2962" cy="112691"/>
                      </a:xfrm>
                      <a:custGeom>
                        <a:avLst/>
                        <a:gdLst>
                          <a:gd name="connsiteX0" fmla="*/ 0 w 2962"/>
                          <a:gd name="connsiteY0" fmla="*/ 112691 h 112691"/>
                          <a:gd name="connsiteX1" fmla="*/ 0 w 2962"/>
                          <a:gd name="connsiteY1" fmla="*/ 0 h 112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962" h="112691">
                            <a:moveTo>
                              <a:pt x="0" y="112691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40" name="任意多边形: 形状 39"/>
                      <p:cNvSpPr/>
                      <p:nvPr/>
                    </p:nvSpPr>
                    <p:spPr>
                      <a:xfrm>
                        <a:off x="4536854" y="4714095"/>
                        <a:ext cx="38802" cy="18016"/>
                      </a:xfrm>
                      <a:custGeom>
                        <a:avLst/>
                        <a:gdLst>
                          <a:gd name="connsiteX0" fmla="*/ 38802 w 38802"/>
                          <a:gd name="connsiteY0" fmla="*/ 18017 h 18016"/>
                          <a:gd name="connsiteX1" fmla="*/ 0 w 38802"/>
                          <a:gd name="connsiteY1" fmla="*/ 0 h 18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8802" h="18016">
                            <a:moveTo>
                              <a:pt x="38802" y="18017"/>
                            </a:moveTo>
                            <a:lnTo>
                              <a:pt x="0" y="0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41" name="任意多边形: 形状 40"/>
                      <p:cNvSpPr/>
                      <p:nvPr/>
                    </p:nvSpPr>
                    <p:spPr>
                      <a:xfrm>
                        <a:off x="4575657" y="4729992"/>
                        <a:ext cx="13625" cy="16250"/>
                      </a:xfrm>
                      <a:custGeom>
                        <a:avLst/>
                        <a:gdLst>
                          <a:gd name="connsiteX0" fmla="*/ 13625 w 13625"/>
                          <a:gd name="connsiteY0" fmla="*/ 8125 h 16250"/>
                          <a:gd name="connsiteX1" fmla="*/ 6813 w 13625"/>
                          <a:gd name="connsiteY1" fmla="*/ 16250 h 16250"/>
                          <a:gd name="connsiteX2" fmla="*/ 0 w 13625"/>
                          <a:gd name="connsiteY2" fmla="*/ 8125 h 16250"/>
                          <a:gd name="connsiteX3" fmla="*/ 6813 w 13625"/>
                          <a:gd name="connsiteY3" fmla="*/ 0 h 16250"/>
                          <a:gd name="connsiteX4" fmla="*/ 13625 w 13625"/>
                          <a:gd name="connsiteY4" fmla="*/ 8125 h 1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5" h="16250">
                            <a:moveTo>
                              <a:pt x="13625" y="8125"/>
                            </a:moveTo>
                            <a:cubicBezTo>
                              <a:pt x="13625" y="12612"/>
                              <a:pt x="10575" y="16250"/>
                              <a:pt x="6813" y="16250"/>
                            </a:cubicBezTo>
                            <a:cubicBezTo>
                              <a:pt x="3050" y="16250"/>
                              <a:pt x="0" y="12612"/>
                              <a:pt x="0" y="8125"/>
                            </a:cubicBezTo>
                            <a:cubicBezTo>
                              <a:pt x="0" y="3638"/>
                              <a:pt x="3050" y="0"/>
                              <a:pt x="6813" y="0"/>
                            </a:cubicBezTo>
                            <a:cubicBezTo>
                              <a:pt x="10575" y="0"/>
                              <a:pt x="13625" y="3638"/>
                              <a:pt x="13625" y="8125"/>
                            </a:cubicBezTo>
                            <a:close/>
                          </a:path>
                        </a:pathLst>
                      </a:custGeom>
                      <a:noFill/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2" name="图形 3"/>
                    <p:cNvGrpSpPr/>
                    <p:nvPr/>
                  </p:nvGrpSpPr>
                  <p:grpSpPr>
                    <a:xfrm>
                      <a:off x="4588097" y="4698905"/>
                      <a:ext cx="120850" cy="63587"/>
                      <a:chOff x="4588097" y="4698905"/>
                      <a:chExt cx="120850" cy="63587"/>
                    </a:xfrm>
                    <a:noFill/>
                  </p:grpSpPr>
                  <p:sp>
                    <p:nvSpPr>
                      <p:cNvPr id="43" name="任意多边形: 形状 42"/>
                      <p:cNvSpPr/>
                      <p:nvPr/>
                    </p:nvSpPr>
                    <p:spPr>
                      <a:xfrm>
                        <a:off x="4614459" y="4762493"/>
                        <a:ext cx="94488" cy="3532"/>
                      </a:xfrm>
                      <a:custGeom>
                        <a:avLst/>
                        <a:gdLst>
                          <a:gd name="connsiteX0" fmla="*/ 0 w 94488"/>
                          <a:gd name="connsiteY0" fmla="*/ 0 h 3532"/>
                          <a:gd name="connsiteX1" fmla="*/ 94488 w 94488"/>
                          <a:gd name="connsiteY1" fmla="*/ 0 h 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94488" h="3532">
                            <a:moveTo>
                              <a:pt x="0" y="0"/>
                            </a:moveTo>
                            <a:lnTo>
                              <a:pt x="94488" y="0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44" name="任意多边形: 形状 43"/>
                      <p:cNvSpPr/>
                      <p:nvPr/>
                    </p:nvSpPr>
                    <p:spPr>
                      <a:xfrm>
                        <a:off x="4599945" y="4715155"/>
                        <a:ext cx="15106" cy="46277"/>
                      </a:xfrm>
                      <a:custGeom>
                        <a:avLst/>
                        <a:gdLst>
                          <a:gd name="connsiteX0" fmla="*/ 0 w 15106"/>
                          <a:gd name="connsiteY0" fmla="*/ 0 h 46277"/>
                          <a:gd name="connsiteX1" fmla="*/ 15106 w 15106"/>
                          <a:gd name="connsiteY1" fmla="*/ 46278 h 462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5106" h="46277">
                            <a:moveTo>
                              <a:pt x="0" y="0"/>
                            </a:moveTo>
                            <a:lnTo>
                              <a:pt x="15106" y="46278"/>
                            </a:lnTo>
                          </a:path>
                        </a:pathLst>
                      </a:custGeom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  <p:sp>
                    <p:nvSpPr>
                      <p:cNvPr id="45" name="任意多边形: 形状 44"/>
                      <p:cNvSpPr/>
                      <p:nvPr/>
                    </p:nvSpPr>
                    <p:spPr>
                      <a:xfrm>
                        <a:off x="4588097" y="4698905"/>
                        <a:ext cx="13625" cy="16250"/>
                      </a:xfrm>
                      <a:custGeom>
                        <a:avLst/>
                        <a:gdLst>
                          <a:gd name="connsiteX0" fmla="*/ 13625 w 13625"/>
                          <a:gd name="connsiteY0" fmla="*/ 8125 h 16250"/>
                          <a:gd name="connsiteX1" fmla="*/ 6813 w 13625"/>
                          <a:gd name="connsiteY1" fmla="*/ 16250 h 16250"/>
                          <a:gd name="connsiteX2" fmla="*/ 0 w 13625"/>
                          <a:gd name="connsiteY2" fmla="*/ 8125 h 16250"/>
                          <a:gd name="connsiteX3" fmla="*/ 6813 w 13625"/>
                          <a:gd name="connsiteY3" fmla="*/ 0 h 16250"/>
                          <a:gd name="connsiteX4" fmla="*/ 13625 w 13625"/>
                          <a:gd name="connsiteY4" fmla="*/ 8125 h 1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5" h="16250">
                            <a:moveTo>
                              <a:pt x="13625" y="8125"/>
                            </a:moveTo>
                            <a:cubicBezTo>
                              <a:pt x="13625" y="12612"/>
                              <a:pt x="10575" y="16250"/>
                              <a:pt x="6813" y="16250"/>
                            </a:cubicBezTo>
                            <a:cubicBezTo>
                              <a:pt x="3050" y="16250"/>
                              <a:pt x="0" y="12612"/>
                              <a:pt x="0" y="8125"/>
                            </a:cubicBezTo>
                            <a:cubicBezTo>
                              <a:pt x="0" y="3638"/>
                              <a:pt x="3050" y="0"/>
                              <a:pt x="6813" y="0"/>
                            </a:cubicBezTo>
                            <a:cubicBezTo>
                              <a:pt x="10575" y="0"/>
                              <a:pt x="13625" y="3638"/>
                              <a:pt x="13625" y="8125"/>
                            </a:cubicBezTo>
                            <a:close/>
                          </a:path>
                        </a:pathLst>
                      </a:custGeom>
                      <a:noFill/>
                      <a:ln w="2957" cap="flat">
                        <a:solidFill>
                          <a:srgbClr val="000000"/>
                        </a:solidFill>
                        <a:prstDash val="solid"/>
                        <a:miter/>
                      </a:ln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noAutofit/>
                      </a:bodyPr>
                      <a:lstStyle>
                        <a:defPPr>
                          <a:defRPr lang="zh-CN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endParaRPr lang="zh-CN" altLang="en-US"/>
                      </a:p>
                    </p:txBody>
                  </p:sp>
                </p:grpSp>
              </p:grpSp>
            </p:grpSp>
            <p:grpSp>
              <p:nvGrpSpPr>
                <p:cNvPr id="46" name="图形 3"/>
                <p:cNvGrpSpPr/>
                <p:nvPr/>
              </p:nvGrpSpPr>
              <p:grpSpPr>
                <a:xfrm>
                  <a:off x="8161468" y="4573496"/>
                  <a:ext cx="184829" cy="188996"/>
                  <a:chOff x="8161468" y="4573496"/>
                  <a:chExt cx="184829" cy="188996"/>
                </a:xfrm>
                <a:noFill/>
              </p:grpSpPr>
              <p:grpSp>
                <p:nvGrpSpPr>
                  <p:cNvPr id="47" name="图形 3"/>
                  <p:cNvGrpSpPr/>
                  <p:nvPr/>
                </p:nvGrpSpPr>
                <p:grpSpPr>
                  <a:xfrm>
                    <a:off x="8292981" y="4573496"/>
                    <a:ext cx="53316" cy="172746"/>
                    <a:chOff x="8292981" y="4573496"/>
                    <a:chExt cx="53316" cy="172746"/>
                  </a:xfrm>
                  <a:noFill/>
                </p:grpSpPr>
                <p:sp>
                  <p:nvSpPr>
                    <p:cNvPr id="48" name="任意多边形: 形状 47"/>
                    <p:cNvSpPr/>
                    <p:nvPr/>
                  </p:nvSpPr>
                  <p:spPr>
                    <a:xfrm>
                      <a:off x="8346297" y="4573496"/>
                      <a:ext cx="2962" cy="141305"/>
                    </a:xfrm>
                    <a:custGeom>
                      <a:avLst/>
                      <a:gdLst>
                        <a:gd name="connsiteX0" fmla="*/ 0 w 2962"/>
                        <a:gd name="connsiteY0" fmla="*/ 141306 h 141305"/>
                        <a:gd name="connsiteX1" fmla="*/ 0 w 2962"/>
                        <a:gd name="connsiteY1" fmla="*/ 0 h 1413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62" h="141305">
                          <a:moveTo>
                            <a:pt x="0" y="141306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48"/>
                    <p:cNvSpPr/>
                    <p:nvPr/>
                  </p:nvSpPr>
                  <p:spPr>
                    <a:xfrm>
                      <a:off x="8306606" y="4714095"/>
                      <a:ext cx="39098" cy="18016"/>
                    </a:xfrm>
                    <a:custGeom>
                      <a:avLst/>
                      <a:gdLst>
                        <a:gd name="connsiteX0" fmla="*/ 0 w 39098"/>
                        <a:gd name="connsiteY0" fmla="*/ 18017 h 18016"/>
                        <a:gd name="connsiteX1" fmla="*/ 39098 w 39098"/>
                        <a:gd name="connsiteY1" fmla="*/ 0 h 18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098" h="18016">
                          <a:moveTo>
                            <a:pt x="0" y="18017"/>
                          </a:moveTo>
                          <a:lnTo>
                            <a:pt x="39098" y="0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49"/>
                    <p:cNvSpPr/>
                    <p:nvPr/>
                  </p:nvSpPr>
                  <p:spPr>
                    <a:xfrm>
                      <a:off x="8292981" y="4729992"/>
                      <a:ext cx="13625" cy="16250"/>
                    </a:xfrm>
                    <a:custGeom>
                      <a:avLst/>
                      <a:gdLst>
                        <a:gd name="connsiteX0" fmla="*/ 13625 w 13625"/>
                        <a:gd name="connsiteY0" fmla="*/ 8125 h 16250"/>
                        <a:gd name="connsiteX1" fmla="*/ 6812 w 13625"/>
                        <a:gd name="connsiteY1" fmla="*/ 16250 h 16250"/>
                        <a:gd name="connsiteX2" fmla="*/ 0 w 13625"/>
                        <a:gd name="connsiteY2" fmla="*/ 8125 h 16250"/>
                        <a:gd name="connsiteX3" fmla="*/ 6812 w 13625"/>
                        <a:gd name="connsiteY3" fmla="*/ 0 h 16250"/>
                        <a:gd name="connsiteX4" fmla="*/ 13625 w 13625"/>
                        <a:gd name="connsiteY4" fmla="*/ 8125 h 16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25" h="16250">
                          <a:moveTo>
                            <a:pt x="13625" y="8125"/>
                          </a:moveTo>
                          <a:cubicBezTo>
                            <a:pt x="13625" y="12612"/>
                            <a:pt x="10575" y="16250"/>
                            <a:pt x="6812" y="16250"/>
                          </a:cubicBezTo>
                          <a:cubicBezTo>
                            <a:pt x="3050" y="16250"/>
                            <a:pt x="0" y="12612"/>
                            <a:pt x="0" y="8125"/>
                          </a:cubicBezTo>
                          <a:cubicBezTo>
                            <a:pt x="0" y="3638"/>
                            <a:pt x="3050" y="0"/>
                            <a:pt x="6812" y="0"/>
                          </a:cubicBezTo>
                          <a:cubicBezTo>
                            <a:pt x="10575" y="0"/>
                            <a:pt x="13625" y="3638"/>
                            <a:pt x="13625" y="8125"/>
                          </a:cubicBezTo>
                          <a:close/>
                        </a:path>
                      </a:pathLst>
                    </a:custGeom>
                    <a:noFill/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1" name="图形 3"/>
                  <p:cNvGrpSpPr/>
                  <p:nvPr/>
                </p:nvGrpSpPr>
                <p:grpSpPr>
                  <a:xfrm>
                    <a:off x="8161468" y="4698905"/>
                    <a:ext cx="120850" cy="63587"/>
                    <a:chOff x="8161468" y="4698905"/>
                    <a:chExt cx="120850" cy="63587"/>
                  </a:xfrm>
                  <a:noFill/>
                </p:grpSpPr>
                <p:sp>
                  <p:nvSpPr>
                    <p:cNvPr id="52" name="任意多边形: 形状 51"/>
                    <p:cNvSpPr/>
                    <p:nvPr/>
                  </p:nvSpPr>
                  <p:spPr>
                    <a:xfrm>
                      <a:off x="8161468" y="4762493"/>
                      <a:ext cx="94488" cy="3532"/>
                    </a:xfrm>
                    <a:custGeom>
                      <a:avLst/>
                      <a:gdLst>
                        <a:gd name="connsiteX0" fmla="*/ 94488 w 94488"/>
                        <a:gd name="connsiteY0" fmla="*/ 0 h 3532"/>
                        <a:gd name="connsiteX1" fmla="*/ 0 w 94488"/>
                        <a:gd name="connsiteY1" fmla="*/ 0 h 3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4488" h="3532">
                          <a:moveTo>
                            <a:pt x="94488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3" name="任意多边形: 形状 52"/>
                    <p:cNvSpPr/>
                    <p:nvPr/>
                  </p:nvSpPr>
                  <p:spPr>
                    <a:xfrm>
                      <a:off x="8255364" y="4715155"/>
                      <a:ext cx="15106" cy="46277"/>
                    </a:xfrm>
                    <a:custGeom>
                      <a:avLst/>
                      <a:gdLst>
                        <a:gd name="connsiteX0" fmla="*/ 15106 w 15106"/>
                        <a:gd name="connsiteY0" fmla="*/ 0 h 46277"/>
                        <a:gd name="connsiteX1" fmla="*/ 0 w 15106"/>
                        <a:gd name="connsiteY1" fmla="*/ 46278 h 462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5106" h="46277">
                          <a:moveTo>
                            <a:pt x="15106" y="0"/>
                          </a:moveTo>
                          <a:lnTo>
                            <a:pt x="0" y="46278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4" name="任意多边形: 形状 53"/>
                    <p:cNvSpPr/>
                    <p:nvPr/>
                  </p:nvSpPr>
                  <p:spPr>
                    <a:xfrm>
                      <a:off x="8268693" y="4698905"/>
                      <a:ext cx="13625" cy="16250"/>
                    </a:xfrm>
                    <a:custGeom>
                      <a:avLst/>
                      <a:gdLst>
                        <a:gd name="connsiteX0" fmla="*/ 13625 w 13625"/>
                        <a:gd name="connsiteY0" fmla="*/ 8125 h 16250"/>
                        <a:gd name="connsiteX1" fmla="*/ 6813 w 13625"/>
                        <a:gd name="connsiteY1" fmla="*/ 16250 h 16250"/>
                        <a:gd name="connsiteX2" fmla="*/ 0 w 13625"/>
                        <a:gd name="connsiteY2" fmla="*/ 8125 h 16250"/>
                        <a:gd name="connsiteX3" fmla="*/ 6813 w 13625"/>
                        <a:gd name="connsiteY3" fmla="*/ 0 h 16250"/>
                        <a:gd name="connsiteX4" fmla="*/ 13625 w 13625"/>
                        <a:gd name="connsiteY4" fmla="*/ 8125 h 16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25" h="16250">
                          <a:moveTo>
                            <a:pt x="13625" y="8125"/>
                          </a:moveTo>
                          <a:cubicBezTo>
                            <a:pt x="13625" y="12612"/>
                            <a:pt x="10575" y="16250"/>
                            <a:pt x="6813" y="16250"/>
                          </a:cubicBezTo>
                          <a:cubicBezTo>
                            <a:pt x="3050" y="16250"/>
                            <a:pt x="0" y="12612"/>
                            <a:pt x="0" y="8125"/>
                          </a:cubicBezTo>
                          <a:cubicBezTo>
                            <a:pt x="0" y="3638"/>
                            <a:pt x="3050" y="0"/>
                            <a:pt x="6813" y="0"/>
                          </a:cubicBezTo>
                          <a:cubicBezTo>
                            <a:pt x="10575" y="0"/>
                            <a:pt x="13625" y="3638"/>
                            <a:pt x="13625" y="8125"/>
                          </a:cubicBezTo>
                          <a:close/>
                        </a:path>
                      </a:pathLst>
                    </a:custGeom>
                    <a:noFill/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55" name="图形 3"/>
                <p:cNvGrpSpPr/>
                <p:nvPr/>
              </p:nvGrpSpPr>
              <p:grpSpPr>
                <a:xfrm>
                  <a:off x="8173316" y="2291760"/>
                  <a:ext cx="172981" cy="215138"/>
                  <a:chOff x="8173316" y="2291760"/>
                  <a:chExt cx="172981" cy="215138"/>
                </a:xfrm>
                <a:noFill/>
              </p:grpSpPr>
              <p:grpSp>
                <p:nvGrpSpPr>
                  <p:cNvPr id="56" name="图形 3"/>
                  <p:cNvGrpSpPr/>
                  <p:nvPr/>
                </p:nvGrpSpPr>
                <p:grpSpPr>
                  <a:xfrm>
                    <a:off x="8292981" y="2308010"/>
                    <a:ext cx="53316" cy="198887"/>
                    <a:chOff x="8292981" y="2308010"/>
                    <a:chExt cx="53316" cy="198887"/>
                  </a:xfrm>
                  <a:noFill/>
                </p:grpSpPr>
                <p:sp>
                  <p:nvSpPr>
                    <p:cNvPr id="57" name="任意多边形: 形状 56"/>
                    <p:cNvSpPr/>
                    <p:nvPr/>
                  </p:nvSpPr>
                  <p:spPr>
                    <a:xfrm>
                      <a:off x="8346297" y="2339450"/>
                      <a:ext cx="2962" cy="167447"/>
                    </a:xfrm>
                    <a:custGeom>
                      <a:avLst/>
                      <a:gdLst>
                        <a:gd name="connsiteX0" fmla="*/ 0 w 2962"/>
                        <a:gd name="connsiteY0" fmla="*/ 0 h 167447"/>
                        <a:gd name="connsiteX1" fmla="*/ 0 w 2962"/>
                        <a:gd name="connsiteY1" fmla="*/ 167447 h 1674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962" h="167447">
                          <a:moveTo>
                            <a:pt x="0" y="0"/>
                          </a:moveTo>
                          <a:lnTo>
                            <a:pt x="0" y="167447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57"/>
                    <p:cNvSpPr/>
                    <p:nvPr/>
                  </p:nvSpPr>
                  <p:spPr>
                    <a:xfrm>
                      <a:off x="8306606" y="2322140"/>
                      <a:ext cx="39098" cy="18016"/>
                    </a:xfrm>
                    <a:custGeom>
                      <a:avLst/>
                      <a:gdLst>
                        <a:gd name="connsiteX0" fmla="*/ 0 w 39098"/>
                        <a:gd name="connsiteY0" fmla="*/ 0 h 18016"/>
                        <a:gd name="connsiteX1" fmla="*/ 39098 w 39098"/>
                        <a:gd name="connsiteY1" fmla="*/ 18016 h 18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9098" h="18016">
                          <a:moveTo>
                            <a:pt x="0" y="0"/>
                          </a:moveTo>
                          <a:lnTo>
                            <a:pt x="39098" y="18016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9" name="任意多边形: 形状 58"/>
                    <p:cNvSpPr/>
                    <p:nvPr/>
                  </p:nvSpPr>
                  <p:spPr>
                    <a:xfrm>
                      <a:off x="8292981" y="2308010"/>
                      <a:ext cx="13625" cy="16250"/>
                    </a:xfrm>
                    <a:custGeom>
                      <a:avLst/>
                      <a:gdLst>
                        <a:gd name="connsiteX0" fmla="*/ 13625 w 13625"/>
                        <a:gd name="connsiteY0" fmla="*/ 8125 h 16250"/>
                        <a:gd name="connsiteX1" fmla="*/ 6812 w 13625"/>
                        <a:gd name="connsiteY1" fmla="*/ 16250 h 16250"/>
                        <a:gd name="connsiteX2" fmla="*/ 0 w 13625"/>
                        <a:gd name="connsiteY2" fmla="*/ 8125 h 16250"/>
                        <a:gd name="connsiteX3" fmla="*/ 6812 w 13625"/>
                        <a:gd name="connsiteY3" fmla="*/ 0 h 16250"/>
                        <a:gd name="connsiteX4" fmla="*/ 13625 w 13625"/>
                        <a:gd name="connsiteY4" fmla="*/ 8125 h 16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25" h="16250">
                          <a:moveTo>
                            <a:pt x="13625" y="8125"/>
                          </a:moveTo>
                          <a:cubicBezTo>
                            <a:pt x="13625" y="12612"/>
                            <a:pt x="10575" y="16250"/>
                            <a:pt x="6812" y="16250"/>
                          </a:cubicBezTo>
                          <a:cubicBezTo>
                            <a:pt x="3050" y="16250"/>
                            <a:pt x="0" y="12612"/>
                            <a:pt x="0" y="8125"/>
                          </a:cubicBezTo>
                          <a:cubicBezTo>
                            <a:pt x="0" y="3638"/>
                            <a:pt x="3050" y="0"/>
                            <a:pt x="6812" y="0"/>
                          </a:cubicBezTo>
                          <a:cubicBezTo>
                            <a:pt x="10575" y="0"/>
                            <a:pt x="13625" y="3638"/>
                            <a:pt x="13625" y="8125"/>
                          </a:cubicBezTo>
                          <a:close/>
                        </a:path>
                      </a:pathLst>
                    </a:custGeom>
                    <a:noFill/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60" name="图形 3"/>
                  <p:cNvGrpSpPr/>
                  <p:nvPr/>
                </p:nvGrpSpPr>
                <p:grpSpPr>
                  <a:xfrm>
                    <a:off x="8173316" y="2291760"/>
                    <a:ext cx="120850" cy="63587"/>
                    <a:chOff x="8173316" y="2291760"/>
                    <a:chExt cx="120850" cy="63587"/>
                  </a:xfrm>
                  <a:noFill/>
                </p:grpSpPr>
                <p:sp>
                  <p:nvSpPr>
                    <p:cNvPr id="61" name="任意多边形: 形状 60"/>
                    <p:cNvSpPr/>
                    <p:nvPr/>
                  </p:nvSpPr>
                  <p:spPr>
                    <a:xfrm>
                      <a:off x="8173316" y="2291760"/>
                      <a:ext cx="94488" cy="3532"/>
                    </a:xfrm>
                    <a:custGeom>
                      <a:avLst/>
                      <a:gdLst>
                        <a:gd name="connsiteX0" fmla="*/ 94488 w 94488"/>
                        <a:gd name="connsiteY0" fmla="*/ 0 h 3532"/>
                        <a:gd name="connsiteX1" fmla="*/ 0 w 94488"/>
                        <a:gd name="connsiteY1" fmla="*/ 0 h 3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4488" h="3532">
                          <a:moveTo>
                            <a:pt x="94488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2" name="任意多边形: 形状 61"/>
                    <p:cNvSpPr/>
                    <p:nvPr/>
                  </p:nvSpPr>
                  <p:spPr>
                    <a:xfrm>
                      <a:off x="8267212" y="2292466"/>
                      <a:ext cx="15106" cy="46630"/>
                    </a:xfrm>
                    <a:custGeom>
                      <a:avLst/>
                      <a:gdLst>
                        <a:gd name="connsiteX0" fmla="*/ 15106 w 15106"/>
                        <a:gd name="connsiteY0" fmla="*/ 46631 h 46630"/>
                        <a:gd name="connsiteX1" fmla="*/ 0 w 15106"/>
                        <a:gd name="connsiteY1" fmla="*/ 0 h 46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5106" h="46630">
                          <a:moveTo>
                            <a:pt x="15106" y="46631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3" name="任意多边形: 形状 62"/>
                    <p:cNvSpPr/>
                    <p:nvPr/>
                  </p:nvSpPr>
                  <p:spPr>
                    <a:xfrm>
                      <a:off x="8280541" y="2339097"/>
                      <a:ext cx="13625" cy="16250"/>
                    </a:xfrm>
                    <a:custGeom>
                      <a:avLst/>
                      <a:gdLst>
                        <a:gd name="connsiteX0" fmla="*/ 13625 w 13625"/>
                        <a:gd name="connsiteY0" fmla="*/ 8125 h 16250"/>
                        <a:gd name="connsiteX1" fmla="*/ 6813 w 13625"/>
                        <a:gd name="connsiteY1" fmla="*/ 16250 h 16250"/>
                        <a:gd name="connsiteX2" fmla="*/ 0 w 13625"/>
                        <a:gd name="connsiteY2" fmla="*/ 8125 h 16250"/>
                        <a:gd name="connsiteX3" fmla="*/ 6813 w 13625"/>
                        <a:gd name="connsiteY3" fmla="*/ 0 h 16250"/>
                        <a:gd name="connsiteX4" fmla="*/ 13625 w 13625"/>
                        <a:gd name="connsiteY4" fmla="*/ 8125 h 16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625" h="16250">
                          <a:moveTo>
                            <a:pt x="13625" y="8125"/>
                          </a:moveTo>
                          <a:cubicBezTo>
                            <a:pt x="13625" y="12612"/>
                            <a:pt x="10575" y="16250"/>
                            <a:pt x="6813" y="16250"/>
                          </a:cubicBezTo>
                          <a:cubicBezTo>
                            <a:pt x="3050" y="16250"/>
                            <a:pt x="0" y="12612"/>
                            <a:pt x="0" y="8125"/>
                          </a:cubicBezTo>
                          <a:cubicBezTo>
                            <a:pt x="0" y="3638"/>
                            <a:pt x="3050" y="0"/>
                            <a:pt x="6813" y="0"/>
                          </a:cubicBezTo>
                          <a:cubicBezTo>
                            <a:pt x="10575" y="0"/>
                            <a:pt x="13625" y="3638"/>
                            <a:pt x="13625" y="8125"/>
                          </a:cubicBezTo>
                          <a:close/>
                        </a:path>
                      </a:pathLst>
                    </a:custGeom>
                    <a:noFill/>
                    <a:ln w="2957" cap="flat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64" name="图形 3"/>
                <p:cNvGrpSpPr/>
                <p:nvPr/>
              </p:nvGrpSpPr>
              <p:grpSpPr>
                <a:xfrm>
                  <a:off x="4521156" y="2264911"/>
                  <a:ext cx="3835804" cy="2508180"/>
                  <a:chOff x="4521156" y="2264911"/>
                  <a:chExt cx="3835804" cy="2508180"/>
                </a:xfrm>
                <a:solidFill>
                  <a:srgbClr val="29ABE2"/>
                </a:solidFill>
              </p:grpSpPr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4521156" y="2413637"/>
                    <a:ext cx="66941" cy="2232279"/>
                  </a:xfrm>
                  <a:custGeom>
                    <a:avLst/>
                    <a:gdLst>
                      <a:gd name="connsiteX0" fmla="*/ 0 w 37913"/>
                      <a:gd name="connsiteY0" fmla="*/ 2232279 h 2232279"/>
                      <a:gd name="connsiteX1" fmla="*/ 37914 w 37913"/>
                      <a:gd name="connsiteY1" fmla="*/ 2200839 h 2232279"/>
                      <a:gd name="connsiteX2" fmla="*/ 37914 w 37913"/>
                      <a:gd name="connsiteY2" fmla="*/ 0 h 2232279"/>
                      <a:gd name="connsiteX3" fmla="*/ 0 w 37913"/>
                      <a:gd name="connsiteY3" fmla="*/ 33913 h 2232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913" h="2232279">
                        <a:moveTo>
                          <a:pt x="0" y="2232279"/>
                        </a:moveTo>
                        <a:lnTo>
                          <a:pt x="37914" y="2200839"/>
                        </a:lnTo>
                        <a:lnTo>
                          <a:pt x="37914" y="0"/>
                        </a:lnTo>
                        <a:lnTo>
                          <a:pt x="0" y="33913"/>
                        </a:lnTo>
                        <a:close/>
                      </a:path>
                    </a:pathLst>
                  </a:custGeom>
                  <a:solidFill>
                    <a:srgbClr val="29ABE2"/>
                  </a:solidFill>
                  <a:ln w="295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8280540" y="2439778"/>
                    <a:ext cx="76420" cy="2180702"/>
                  </a:xfrm>
                  <a:custGeom>
                    <a:avLst/>
                    <a:gdLst>
                      <a:gd name="connsiteX0" fmla="*/ 0 w 36432"/>
                      <a:gd name="connsiteY0" fmla="*/ 0 h 2180702"/>
                      <a:gd name="connsiteX1" fmla="*/ 0 w 36432"/>
                      <a:gd name="connsiteY1" fmla="*/ 2180703 h 2180702"/>
                      <a:gd name="connsiteX2" fmla="*/ 36433 w 36432"/>
                      <a:gd name="connsiteY2" fmla="*/ 2137251 h 2180702"/>
                      <a:gd name="connsiteX3" fmla="*/ 36433 w 36432"/>
                      <a:gd name="connsiteY3" fmla="*/ 56169 h 2180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432" h="2180702">
                        <a:moveTo>
                          <a:pt x="0" y="0"/>
                        </a:moveTo>
                        <a:lnTo>
                          <a:pt x="0" y="2180703"/>
                        </a:lnTo>
                        <a:lnTo>
                          <a:pt x="36433" y="2137251"/>
                        </a:lnTo>
                        <a:lnTo>
                          <a:pt x="36433" y="56169"/>
                        </a:lnTo>
                        <a:close/>
                      </a:path>
                    </a:pathLst>
                  </a:custGeom>
                  <a:solidFill>
                    <a:srgbClr val="29ABE2"/>
                  </a:solidFill>
                  <a:ln w="295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4653557" y="4681242"/>
                    <a:ext cx="3567150" cy="91849"/>
                  </a:xfrm>
                  <a:custGeom>
                    <a:avLst/>
                    <a:gdLst>
                      <a:gd name="connsiteX0" fmla="*/ 2765927 w 3567150"/>
                      <a:gd name="connsiteY0" fmla="*/ 14131 h 33560"/>
                      <a:gd name="connsiteX1" fmla="*/ 2472687 w 3567150"/>
                      <a:gd name="connsiteY1" fmla="*/ 14131 h 33560"/>
                      <a:gd name="connsiteX2" fmla="*/ 2459951 w 3567150"/>
                      <a:gd name="connsiteY2" fmla="*/ 0 h 33560"/>
                      <a:gd name="connsiteX3" fmla="*/ 0 w 3567150"/>
                      <a:gd name="connsiteY3" fmla="*/ 0 h 33560"/>
                      <a:gd name="connsiteX4" fmla="*/ 19549 w 3567150"/>
                      <a:gd name="connsiteY4" fmla="*/ 33560 h 33560"/>
                      <a:gd name="connsiteX5" fmla="*/ 3539012 w 3567150"/>
                      <a:gd name="connsiteY5" fmla="*/ 33560 h 33560"/>
                      <a:gd name="connsiteX6" fmla="*/ 3567151 w 3567150"/>
                      <a:gd name="connsiteY6" fmla="*/ 0 h 33560"/>
                      <a:gd name="connsiteX7" fmla="*/ 2773924 w 3567150"/>
                      <a:gd name="connsiteY7" fmla="*/ 0 h 33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67150" h="33560">
                        <a:moveTo>
                          <a:pt x="2765927" y="14131"/>
                        </a:moveTo>
                        <a:lnTo>
                          <a:pt x="2472687" y="14131"/>
                        </a:lnTo>
                        <a:lnTo>
                          <a:pt x="2459951" y="0"/>
                        </a:lnTo>
                        <a:lnTo>
                          <a:pt x="0" y="0"/>
                        </a:lnTo>
                        <a:lnTo>
                          <a:pt x="19549" y="33560"/>
                        </a:lnTo>
                        <a:lnTo>
                          <a:pt x="3539012" y="33560"/>
                        </a:lnTo>
                        <a:lnTo>
                          <a:pt x="3567151" y="0"/>
                        </a:lnTo>
                        <a:lnTo>
                          <a:pt x="2773924" y="0"/>
                        </a:lnTo>
                        <a:close/>
                      </a:path>
                    </a:pathLst>
                  </a:custGeom>
                  <a:solidFill>
                    <a:srgbClr val="29ABE2"/>
                  </a:solidFill>
                  <a:ln w="295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4675042" y="2264911"/>
                    <a:ext cx="3561435" cy="518646"/>
                  </a:xfrm>
                  <a:custGeom>
                    <a:avLst/>
                    <a:gdLst>
                      <a:gd name="connsiteX0" fmla="*/ 48873 w 3561226"/>
                      <a:gd name="connsiteY0" fmla="*/ 0 h 44158"/>
                      <a:gd name="connsiteX1" fmla="*/ 0 w 3561226"/>
                      <a:gd name="connsiteY1" fmla="*/ 44158 h 44158"/>
                      <a:gd name="connsiteX2" fmla="*/ 1388591 w 3561226"/>
                      <a:gd name="connsiteY2" fmla="*/ 44158 h 44158"/>
                      <a:gd name="connsiteX3" fmla="*/ 1402809 w 3561226"/>
                      <a:gd name="connsiteY3" fmla="*/ 19430 h 44158"/>
                      <a:gd name="connsiteX4" fmla="*/ 1696048 w 3561226"/>
                      <a:gd name="connsiteY4" fmla="*/ 19430 h 44158"/>
                      <a:gd name="connsiteX5" fmla="*/ 1718855 w 3561226"/>
                      <a:gd name="connsiteY5" fmla="*/ 44158 h 44158"/>
                      <a:gd name="connsiteX6" fmla="*/ 3561227 w 3561226"/>
                      <a:gd name="connsiteY6" fmla="*/ 44158 h 44158"/>
                      <a:gd name="connsiteX7" fmla="*/ 3532791 w 3561226"/>
                      <a:gd name="connsiteY7" fmla="*/ 0 h 44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561226" h="44158">
                        <a:moveTo>
                          <a:pt x="48873" y="0"/>
                        </a:moveTo>
                        <a:lnTo>
                          <a:pt x="0" y="44158"/>
                        </a:lnTo>
                        <a:lnTo>
                          <a:pt x="1388591" y="44158"/>
                        </a:lnTo>
                        <a:lnTo>
                          <a:pt x="1402809" y="19430"/>
                        </a:lnTo>
                        <a:lnTo>
                          <a:pt x="1696048" y="19430"/>
                        </a:lnTo>
                        <a:lnTo>
                          <a:pt x="1718855" y="44158"/>
                        </a:lnTo>
                        <a:lnTo>
                          <a:pt x="3561227" y="44158"/>
                        </a:lnTo>
                        <a:lnTo>
                          <a:pt x="3532791" y="0"/>
                        </a:lnTo>
                        <a:close/>
                      </a:path>
                    </a:pathLst>
                  </a:custGeom>
                  <a:solidFill>
                    <a:srgbClr val="29ABE2"/>
                  </a:solidFill>
                  <a:ln w="2957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</p:grpSp>
            <p:sp>
              <p:nvSpPr>
                <p:cNvPr id="69" name="任意多边形: 形状 68"/>
                <p:cNvSpPr/>
                <p:nvPr/>
              </p:nvSpPr>
              <p:spPr>
                <a:xfrm>
                  <a:off x="4521157" y="2784211"/>
                  <a:ext cx="132402" cy="293209"/>
                </a:xfrm>
                <a:custGeom>
                  <a:avLst/>
                  <a:gdLst>
                    <a:gd name="connsiteX0" fmla="*/ 68126 w 68126"/>
                    <a:gd name="connsiteY0" fmla="*/ 223617 h 293209"/>
                    <a:gd name="connsiteX1" fmla="*/ 0 w 68126"/>
                    <a:gd name="connsiteY1" fmla="*/ 293210 h 293209"/>
                    <a:gd name="connsiteX2" fmla="*/ 0 w 68126"/>
                    <a:gd name="connsiteY2" fmla="*/ 0 h 293209"/>
                    <a:gd name="connsiteX3" fmla="*/ 68126 w 68126"/>
                    <a:gd name="connsiteY3" fmla="*/ 0 h 29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126" h="293209">
                      <a:moveTo>
                        <a:pt x="68126" y="223617"/>
                      </a:moveTo>
                      <a:lnTo>
                        <a:pt x="0" y="293210"/>
                      </a:lnTo>
                      <a:lnTo>
                        <a:pt x="0" y="0"/>
                      </a:lnTo>
                      <a:lnTo>
                        <a:pt x="68126" y="0"/>
                      </a:lnTo>
                      <a:close/>
                    </a:path>
                  </a:pathLst>
                </a:custGeom>
                <a:solidFill>
                  <a:srgbClr val="29ABE2"/>
                </a:solidFill>
                <a:ln w="295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>
                <a:xfrm>
                  <a:off x="8236113" y="3932321"/>
                  <a:ext cx="120848" cy="293209"/>
                </a:xfrm>
                <a:custGeom>
                  <a:avLst/>
                  <a:gdLst>
                    <a:gd name="connsiteX0" fmla="*/ 68126 w 68126"/>
                    <a:gd name="connsiteY0" fmla="*/ 69593 h 293209"/>
                    <a:gd name="connsiteX1" fmla="*/ 0 w 68126"/>
                    <a:gd name="connsiteY1" fmla="*/ 0 h 293209"/>
                    <a:gd name="connsiteX2" fmla="*/ 0 w 68126"/>
                    <a:gd name="connsiteY2" fmla="*/ 293210 h 293209"/>
                    <a:gd name="connsiteX3" fmla="*/ 68126 w 68126"/>
                    <a:gd name="connsiteY3" fmla="*/ 293210 h 293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126" h="293209">
                      <a:moveTo>
                        <a:pt x="68126" y="69593"/>
                      </a:moveTo>
                      <a:lnTo>
                        <a:pt x="0" y="0"/>
                      </a:lnTo>
                      <a:lnTo>
                        <a:pt x="0" y="293210"/>
                      </a:lnTo>
                      <a:lnTo>
                        <a:pt x="68126" y="293210"/>
                      </a:lnTo>
                      <a:close/>
                    </a:path>
                  </a:pathLst>
                </a:custGeom>
                <a:solidFill>
                  <a:srgbClr val="29ABE2"/>
                </a:solidFill>
                <a:ln w="2957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71" name="任意多边形: 形状 70"/>
              <p:cNvSpPr/>
              <p:nvPr/>
            </p:nvSpPr>
            <p:spPr>
              <a:xfrm>
                <a:off x="4521156" y="2264912"/>
                <a:ext cx="213264" cy="190762"/>
              </a:xfrm>
              <a:custGeom>
                <a:avLst/>
                <a:gdLst>
                  <a:gd name="connsiteX0" fmla="*/ 0 w 213264"/>
                  <a:gd name="connsiteY0" fmla="*/ 0 h 190762"/>
                  <a:gd name="connsiteX1" fmla="*/ 213265 w 213264"/>
                  <a:gd name="connsiteY1" fmla="*/ 0 h 190762"/>
                  <a:gd name="connsiteX2" fmla="*/ 213265 w 213264"/>
                  <a:gd name="connsiteY2" fmla="*/ 190763 h 190762"/>
                  <a:gd name="connsiteX3" fmla="*/ 0 w 213264"/>
                  <a:gd name="connsiteY3" fmla="*/ 190763 h 190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264" h="190762">
                    <a:moveTo>
                      <a:pt x="0" y="0"/>
                    </a:moveTo>
                    <a:lnTo>
                      <a:pt x="213265" y="0"/>
                    </a:lnTo>
                    <a:lnTo>
                      <a:pt x="213265" y="190763"/>
                    </a:lnTo>
                    <a:lnTo>
                      <a:pt x="0" y="190763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521156" y="2653503"/>
                <a:ext cx="213264" cy="423917"/>
              </a:xfrm>
              <a:custGeom>
                <a:avLst/>
                <a:gdLst>
                  <a:gd name="connsiteX0" fmla="*/ 0 w 213264"/>
                  <a:gd name="connsiteY0" fmla="*/ 0 h 423917"/>
                  <a:gd name="connsiteX1" fmla="*/ 213265 w 213264"/>
                  <a:gd name="connsiteY1" fmla="*/ 0 h 423917"/>
                  <a:gd name="connsiteX2" fmla="*/ 213265 w 213264"/>
                  <a:gd name="connsiteY2" fmla="*/ 423918 h 423917"/>
                  <a:gd name="connsiteX3" fmla="*/ 0 w 213264"/>
                  <a:gd name="connsiteY3" fmla="*/ 423918 h 423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264" h="423917">
                    <a:moveTo>
                      <a:pt x="0" y="0"/>
                    </a:moveTo>
                    <a:lnTo>
                      <a:pt x="213265" y="0"/>
                    </a:lnTo>
                    <a:lnTo>
                      <a:pt x="213265" y="423918"/>
                    </a:lnTo>
                    <a:lnTo>
                      <a:pt x="0" y="423918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4521156" y="4610589"/>
                <a:ext cx="156986" cy="162501"/>
              </a:xfrm>
              <a:custGeom>
                <a:avLst/>
                <a:gdLst>
                  <a:gd name="connsiteX0" fmla="*/ 0 w 156986"/>
                  <a:gd name="connsiteY0" fmla="*/ 0 h 162501"/>
                  <a:gd name="connsiteX1" fmla="*/ 156987 w 156986"/>
                  <a:gd name="connsiteY1" fmla="*/ 0 h 162501"/>
                  <a:gd name="connsiteX2" fmla="*/ 156987 w 156986"/>
                  <a:gd name="connsiteY2" fmla="*/ 162502 h 162501"/>
                  <a:gd name="connsiteX3" fmla="*/ 0 w 156986"/>
                  <a:gd name="connsiteY3" fmla="*/ 162502 h 16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986" h="162501">
                    <a:moveTo>
                      <a:pt x="0" y="0"/>
                    </a:moveTo>
                    <a:lnTo>
                      <a:pt x="156987" y="0"/>
                    </a:lnTo>
                    <a:lnTo>
                      <a:pt x="156987" y="162502"/>
                    </a:lnTo>
                    <a:lnTo>
                      <a:pt x="0" y="162502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7059599" y="4610589"/>
                <a:ext cx="420605" cy="162501"/>
              </a:xfrm>
              <a:custGeom>
                <a:avLst/>
                <a:gdLst>
                  <a:gd name="connsiteX0" fmla="*/ 0 w 420605"/>
                  <a:gd name="connsiteY0" fmla="*/ 0 h 162501"/>
                  <a:gd name="connsiteX1" fmla="*/ 420606 w 420605"/>
                  <a:gd name="connsiteY1" fmla="*/ 0 h 162501"/>
                  <a:gd name="connsiteX2" fmla="*/ 420606 w 420605"/>
                  <a:gd name="connsiteY2" fmla="*/ 162502 h 162501"/>
                  <a:gd name="connsiteX3" fmla="*/ 0 w 420605"/>
                  <a:gd name="connsiteY3" fmla="*/ 162502 h 162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605" h="162501">
                    <a:moveTo>
                      <a:pt x="0" y="0"/>
                    </a:moveTo>
                    <a:lnTo>
                      <a:pt x="420606" y="0"/>
                    </a:lnTo>
                    <a:lnTo>
                      <a:pt x="420606" y="162502"/>
                    </a:lnTo>
                    <a:lnTo>
                      <a:pt x="0" y="162502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191088" y="4575262"/>
                <a:ext cx="165872" cy="197828"/>
              </a:xfrm>
              <a:custGeom>
                <a:avLst/>
                <a:gdLst>
                  <a:gd name="connsiteX0" fmla="*/ 0 w 165872"/>
                  <a:gd name="connsiteY0" fmla="*/ 0 h 197828"/>
                  <a:gd name="connsiteX1" fmla="*/ 165873 w 165872"/>
                  <a:gd name="connsiteY1" fmla="*/ 0 h 197828"/>
                  <a:gd name="connsiteX2" fmla="*/ 165873 w 165872"/>
                  <a:gd name="connsiteY2" fmla="*/ 197828 h 197828"/>
                  <a:gd name="connsiteX3" fmla="*/ 0 w 165872"/>
                  <a:gd name="connsiteY3" fmla="*/ 197828 h 19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872" h="197828">
                    <a:moveTo>
                      <a:pt x="0" y="0"/>
                    </a:moveTo>
                    <a:lnTo>
                      <a:pt x="165873" y="0"/>
                    </a:lnTo>
                    <a:lnTo>
                      <a:pt x="165873" y="197828"/>
                    </a:lnTo>
                    <a:lnTo>
                      <a:pt x="0" y="197828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238480" y="3904059"/>
                <a:ext cx="118480" cy="377993"/>
              </a:xfrm>
              <a:custGeom>
                <a:avLst/>
                <a:gdLst>
                  <a:gd name="connsiteX0" fmla="*/ 0 w 118480"/>
                  <a:gd name="connsiteY0" fmla="*/ 0 h 377993"/>
                  <a:gd name="connsiteX1" fmla="*/ 118480 w 118480"/>
                  <a:gd name="connsiteY1" fmla="*/ 0 h 377993"/>
                  <a:gd name="connsiteX2" fmla="*/ 118480 w 118480"/>
                  <a:gd name="connsiteY2" fmla="*/ 377993 h 377993"/>
                  <a:gd name="connsiteX3" fmla="*/ 0 w 118480"/>
                  <a:gd name="connsiteY3" fmla="*/ 377993 h 377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480" h="377993">
                    <a:moveTo>
                      <a:pt x="0" y="0"/>
                    </a:moveTo>
                    <a:lnTo>
                      <a:pt x="118480" y="0"/>
                    </a:lnTo>
                    <a:lnTo>
                      <a:pt x="118480" y="377993"/>
                    </a:lnTo>
                    <a:lnTo>
                      <a:pt x="0" y="377993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208860" y="2264912"/>
                <a:ext cx="148100" cy="229622"/>
              </a:xfrm>
              <a:custGeom>
                <a:avLst/>
                <a:gdLst>
                  <a:gd name="connsiteX0" fmla="*/ 0 w 148100"/>
                  <a:gd name="connsiteY0" fmla="*/ 0 h 229622"/>
                  <a:gd name="connsiteX1" fmla="*/ 148101 w 148100"/>
                  <a:gd name="connsiteY1" fmla="*/ 0 h 229622"/>
                  <a:gd name="connsiteX2" fmla="*/ 148101 w 148100"/>
                  <a:gd name="connsiteY2" fmla="*/ 229622 h 229622"/>
                  <a:gd name="connsiteX3" fmla="*/ 0 w 148100"/>
                  <a:gd name="connsiteY3" fmla="*/ 229622 h 229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100" h="229622">
                    <a:moveTo>
                      <a:pt x="0" y="0"/>
                    </a:moveTo>
                    <a:lnTo>
                      <a:pt x="148101" y="0"/>
                    </a:lnTo>
                    <a:lnTo>
                      <a:pt x="148101" y="229622"/>
                    </a:lnTo>
                    <a:lnTo>
                      <a:pt x="0" y="229622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5984389" y="2264912"/>
                <a:ext cx="497617" cy="91848"/>
              </a:xfrm>
              <a:custGeom>
                <a:avLst/>
                <a:gdLst>
                  <a:gd name="connsiteX0" fmla="*/ 0 w 497617"/>
                  <a:gd name="connsiteY0" fmla="*/ 0 h 91848"/>
                  <a:gd name="connsiteX1" fmla="*/ 497618 w 497617"/>
                  <a:gd name="connsiteY1" fmla="*/ 0 h 91848"/>
                  <a:gd name="connsiteX2" fmla="*/ 497618 w 497617"/>
                  <a:gd name="connsiteY2" fmla="*/ 91849 h 91848"/>
                  <a:gd name="connsiteX3" fmla="*/ 0 w 497617"/>
                  <a:gd name="connsiteY3" fmla="*/ 91849 h 91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617" h="91848">
                    <a:moveTo>
                      <a:pt x="0" y="0"/>
                    </a:moveTo>
                    <a:lnTo>
                      <a:pt x="497618" y="0"/>
                    </a:lnTo>
                    <a:lnTo>
                      <a:pt x="497618" y="91849"/>
                    </a:lnTo>
                    <a:lnTo>
                      <a:pt x="0" y="91849"/>
                    </a:lnTo>
                    <a:close/>
                  </a:path>
                </a:pathLst>
              </a:custGeom>
              <a:noFill/>
              <a:ln w="2957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7976" y="2697"/>
              <a:ext cx="2158" cy="5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4000" b="1">
                  <a:solidFill>
                    <a:srgbClr val="2E6BBE"/>
                  </a:solidFill>
                  <a:latin typeface="汉仪中黑简" panose="02010600000101010101" charset="-122"/>
                  <a:ea typeface="汉仪中黑简" panose="02010600000101010101" charset="-122"/>
                </a:rPr>
                <a:t>焕亮明眸眼</a:t>
              </a:r>
              <a:r>
                <a:rPr lang="zh-CN" altLang="en-US" sz="4000" b="1">
                  <a:solidFill>
                    <a:srgbClr val="2E6BBE"/>
                  </a:solidFill>
                  <a:latin typeface="汉仪中黑简" panose="02010600000101010101" charset="-122"/>
                  <a:ea typeface="汉仪中黑简" panose="02010600000101010101" charset="-122"/>
                </a:rPr>
                <a:t>肌</a:t>
              </a:r>
              <a:endParaRPr lang="zh-CN" altLang="en-US" sz="4000" b="1">
                <a:solidFill>
                  <a:srgbClr val="2E6BBE"/>
                </a:solidFill>
                <a:latin typeface="汉仪中黑简" panose="02010600000101010101" charset="-122"/>
                <a:ea typeface="汉仪中黑简" panose="02010600000101010101" charset="-122"/>
              </a:endParaRPr>
            </a:p>
          </p:txBody>
        </p:sp>
      </p:grpSp>
      <p:sp>
        <p:nvSpPr>
          <p:cNvPr id="15" name="TextBox 7"/>
          <p:cNvSpPr txBox="1"/>
          <p:nvPr>
            <p:custDataLst>
              <p:tags r:id="rId10"/>
            </p:custDataLst>
          </p:nvPr>
        </p:nvSpPr>
        <p:spPr>
          <a:xfrm>
            <a:off x="3497580" y="2288540"/>
            <a:ext cx="1352550" cy="78740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舒适、服帖、深层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补水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27605" y="2686685"/>
            <a:ext cx="1029970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使用中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37335" y="4568825"/>
            <a:ext cx="2049145" cy="374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使用一段时间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后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205355" y="6376670"/>
            <a:ext cx="1233805" cy="373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坚持使用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TextBox 7"/>
          <p:cNvSpPr txBox="1"/>
          <p:nvPr>
            <p:custDataLst>
              <p:tags r:id="rId11"/>
            </p:custDataLst>
          </p:nvPr>
        </p:nvSpPr>
        <p:spPr>
          <a:xfrm>
            <a:off x="3495675" y="4010025"/>
            <a:ext cx="1169670" cy="78740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沁透补水，润泽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双眸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TextBox 7"/>
          <p:cNvSpPr txBox="1"/>
          <p:nvPr>
            <p:custDataLst>
              <p:tags r:id="rId12"/>
            </p:custDataLst>
          </p:nvPr>
        </p:nvSpPr>
        <p:spPr>
          <a:xfrm>
            <a:off x="3457575" y="5499735"/>
            <a:ext cx="1207135" cy="114744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淡化细纹，黑眼圈，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眼袋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1090" y="4403090"/>
            <a:ext cx="2581275" cy="1571625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80780" y="4393565"/>
            <a:ext cx="2590800" cy="1590675"/>
          </a:xfrm>
          <a:prstGeom prst="rect">
            <a:avLst/>
          </a:prstGeom>
        </p:spPr>
      </p:pic>
      <p:sp>
        <p:nvSpPr>
          <p:cNvPr id="81" name="TextBox 7"/>
          <p:cNvSpPr txBox="1"/>
          <p:nvPr>
            <p:custDataLst>
              <p:tags r:id="rId15"/>
            </p:custDataLst>
          </p:nvPr>
        </p:nvSpPr>
        <p:spPr>
          <a:xfrm>
            <a:off x="6148070" y="6021070"/>
            <a:ext cx="2375535" cy="5911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使用前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干纹细纹，粗糙，熊猫眼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2" name="TextBox 7"/>
          <p:cNvSpPr txBox="1"/>
          <p:nvPr>
            <p:custDataLst>
              <p:tags r:id="rId16"/>
            </p:custDataLst>
          </p:nvPr>
        </p:nvSpPr>
        <p:spPr>
          <a:xfrm>
            <a:off x="8853170" y="6011545"/>
            <a:ext cx="2740025" cy="83756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 hangingPunct="1">
              <a:lnSpc>
                <a:spcPct val="10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淡化干纹细纹，改善熊猫眼，平滑光彩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" name="矩形 2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产品特点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47260" y="509905"/>
            <a:ext cx="2583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>
                <a:latin typeface="微软雅黑" panose="020B0503020204020204" charset="-122"/>
                <a:ea typeface="微软雅黑" panose="020B0503020204020204" charset="-122"/>
              </a:rPr>
              <a:t>产品使用方法</a:t>
            </a:r>
            <a:endParaRPr 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1173" t="9702" r="79012" b="44909"/>
          <a:stretch>
            <a:fillRect/>
          </a:stretch>
        </p:blipFill>
        <p:spPr>
          <a:xfrm>
            <a:off x="407670" y="1823085"/>
            <a:ext cx="2564130" cy="25920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8460" y="6467475"/>
            <a:ext cx="64731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注意：取眼膜时一定要用镊子夹取，更加安全卫生，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</a:rPr>
              <a:t>避免污染整瓶眼膜精华。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3065" y="4749165"/>
            <a:ext cx="2431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Step1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先卸妆洁面后，使用爽肤水轻柔按摩舒缓肌肤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8660" y="4749165"/>
            <a:ext cx="2431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Step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用内附专业小镊子将眼贴膜轻柔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取出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75350" y="4749165"/>
            <a:ext cx="2950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Step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根据肌肤形状，轻柔贴敷于眼部肌肤，用手指轻轻按压，使其更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服帖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17635" y="4749165"/>
            <a:ext cx="27463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Step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敷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15~20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分钟后取下眼贴膜，然后轻柔按摩，提拉，促进精华成分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吸收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26695" t="9702" r="53657" b="44909"/>
          <a:stretch>
            <a:fillRect/>
          </a:stretch>
        </p:blipFill>
        <p:spPr>
          <a:xfrm>
            <a:off x="3284855" y="1823085"/>
            <a:ext cx="2542540" cy="2592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51829" t="9702" r="28385" b="44909"/>
          <a:stretch>
            <a:fillRect/>
          </a:stretch>
        </p:blipFill>
        <p:spPr>
          <a:xfrm>
            <a:off x="6067425" y="1823085"/>
            <a:ext cx="2560320" cy="25920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76554" t="9702" r="3656" b="44909"/>
          <a:stretch>
            <a:fillRect/>
          </a:stretch>
        </p:blipFill>
        <p:spPr>
          <a:xfrm>
            <a:off x="9072245" y="1823085"/>
            <a:ext cx="2560955" cy="259207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5246370" y="1169670"/>
            <a:ext cx="1470025" cy="635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7812" b="12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蜜都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48450" y="429260"/>
            <a:ext cx="3187065" cy="18961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83778" y="2706340"/>
            <a:ext cx="6754483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9600" b="1" spc="120" dirty="0" smtClean="0">
                <a:solidFill>
                  <a:srgbClr val="B08128"/>
                </a:solidFill>
                <a:latin typeface="思源宋体 CN Medium" panose="02020500000000000000" pitchFamily="18" charset="-122"/>
                <a:ea typeface="思源宋体 CN Medium" panose="02020500000000000000" pitchFamily="18" charset="-122"/>
              </a:rPr>
              <a:t>感谢聆听</a:t>
            </a:r>
            <a:endParaRPr lang="zh-CN" altLang="en-US" sz="9600" b="1" spc="120" dirty="0" smtClean="0">
              <a:solidFill>
                <a:srgbClr val="B08128"/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45810" y="4545330"/>
            <a:ext cx="4866005" cy="466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轻松眼膜贴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敷出莹润年轻双眸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-635" y="1105535"/>
            <a:ext cx="5229225" cy="450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https://photo-static-api.fotomore.com/creative/vcg/400/new/VCG41N1434301237.jpg?uid=386&amp;timestamp=1717398673&amp;sign=4dbb68cf2382fa19c9c17b96beb0a5c7" descr="空的深灰色房间与渐变灰色背景和抽象白色散景灯光效果背景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60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5000">
                <a:srgbClr val="D9D9D9">
                  <a:alpha val="42000"/>
                </a:srgbClr>
              </a:gs>
              <a:gs pos="0">
                <a:schemeClr val="bg1">
                  <a:lumMod val="95000"/>
                  <a:alpha val="67000"/>
                </a:schemeClr>
              </a:gs>
              <a:gs pos="45000">
                <a:srgbClr val="D9D9D9">
                  <a:alpha val="46000"/>
                </a:srgbClr>
              </a:gs>
              <a:gs pos="100000">
                <a:schemeClr val="bg1">
                  <a:lumMod val="85000"/>
                  <a:alpha val="82000"/>
                </a:schemeClr>
              </a:gs>
            </a:gsLst>
            <a:lin ang="26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59280" y="36195"/>
            <a:ext cx="9258935" cy="681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0" y="4149090"/>
            <a:ext cx="12191365" cy="183705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 anchor="t" anchorCtr="0">
            <a:noAutofit/>
          </a:bodyPr>
          <a:p>
            <a:pPr algn="ctr">
              <a:lnSpc>
                <a:spcPct val="160000"/>
              </a:lnSpc>
            </a:pPr>
            <a:r>
              <a:rPr lang="zh-CN" altLang="en-US" sz="4000" u="sng">
                <a:sym typeface="+mn-ea"/>
              </a:rPr>
              <a:t>衰老就在</a:t>
            </a:r>
            <a:r>
              <a:rPr lang="en-US" altLang="zh-CN" sz="4000" u="sng">
                <a:sym typeface="+mn-ea"/>
              </a:rPr>
              <a:t>“</a:t>
            </a:r>
            <a:r>
              <a:rPr lang="zh-CN" altLang="en-US" sz="4000" u="sng">
                <a:sym typeface="+mn-ea"/>
              </a:rPr>
              <a:t>眼</a:t>
            </a:r>
            <a:r>
              <a:rPr lang="en-US" altLang="zh-CN" sz="4000" u="sng">
                <a:sym typeface="+mn-ea"/>
              </a:rPr>
              <a:t>”</a:t>
            </a:r>
            <a:r>
              <a:rPr lang="zh-CN" altLang="en-US" sz="4000" u="sng">
                <a:sym typeface="+mn-ea"/>
              </a:rPr>
              <a:t>前</a:t>
            </a:r>
            <a:r>
              <a:rPr lang="en-US" altLang="zh-CN" sz="4000" u="sng">
                <a:sym typeface="+mn-ea"/>
              </a:rPr>
              <a:t>”</a:t>
            </a:r>
            <a:endParaRPr lang="en-US" altLang="zh-CN" sz="4000" u="sng">
              <a:sym typeface="+mn-ea"/>
            </a:endParaRPr>
          </a:p>
          <a:p>
            <a:pPr algn="ctr">
              <a:lnSpc>
                <a:spcPct val="160000"/>
              </a:lnSpc>
            </a:pPr>
            <a:r>
              <a:rPr lang="zh-CN" altLang="en-US" sz="2000">
                <a:sym typeface="+mn-ea"/>
              </a:rPr>
              <a:t>别让眼睛出卖你的年龄，眼部护理刻不容缓</a:t>
            </a:r>
            <a:endParaRPr lang="zh-CN" altLang="en-US" sz="2000">
              <a:sym typeface="+mn-ea"/>
            </a:endParaRPr>
          </a:p>
        </p:txBody>
      </p:sp>
      <p:pic>
        <p:nvPicPr>
          <p:cNvPr id="2" name="图片 1" descr="微信图片_20240827151433"/>
          <p:cNvPicPr>
            <a:picLocks noChangeAspect="1"/>
          </p:cNvPicPr>
          <p:nvPr/>
        </p:nvPicPr>
        <p:blipFill>
          <a:blip r:embed="rId4"/>
          <a:srcRect l="5486" t="7102" r="12580" b="11991"/>
          <a:stretch>
            <a:fillRect/>
          </a:stretch>
        </p:blipFill>
        <p:spPr>
          <a:xfrm>
            <a:off x="9987280" y="4747895"/>
            <a:ext cx="2204085" cy="1899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76675" y="478155"/>
            <a:ext cx="5138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眼部比脸部早衰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13430" y="1048385"/>
            <a:ext cx="593344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眼周肌肤是全身最脆弱的地方，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也是人体衰老最先开始的地方。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80910" y="2435860"/>
            <a:ext cx="3915410" cy="29267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00" y="2278380"/>
            <a:ext cx="3814445" cy="2867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6465" y="2435860"/>
            <a:ext cx="5976620" cy="564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①最薄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眼部皮肤是最薄的，只有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0.33-0.36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毫米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的厚度，相当于与面部厚度的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1/5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6465" y="3256915"/>
            <a:ext cx="5976620" cy="564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②最敏感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眼部皮肤是敏感的，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护肤产用不对，</a:t>
            </a:r>
            <a:r>
              <a:rPr 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会导致眼周问题的产生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6465" y="4077970"/>
            <a:ext cx="5976620" cy="8007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③最疲劳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眼部皮肤是疲劳的，每天频繁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眨眼。所以，眼部是人体最疲劳的器官，最容易衰老的器官，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眼周比面部肌肤早衰</a:t>
            </a:r>
            <a:r>
              <a: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6465" y="5135245"/>
            <a:ext cx="5976620" cy="564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④最容易长纹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眼部皮肤是最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容易出现皱纹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女人的第一条皱纹就是从眼睛开始的。</a:t>
            </a:r>
            <a:endParaRPr lang="zh-CN" altLang="en-US" sz="1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6465" y="1941195"/>
            <a:ext cx="3147060" cy="3949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noAutofit/>
          </a:bodyPr>
          <a:p>
            <a:r>
              <a:rPr lang="zh-CN" altLang="en-US" sz="1600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为什么眼部肌肤最先衰老？</a:t>
            </a:r>
            <a:endParaRPr lang="zh-CN" altLang="en-US" sz="1600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120650"/>
            <a:ext cx="109855" cy="54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230505"/>
            <a:ext cx="238760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眼部肌肤的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特殊性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120650"/>
            <a:ext cx="109855" cy="54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75260"/>
            <a:ext cx="238760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眼部肌肤的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特殊性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12" name="文本框 11"/>
          <p:cNvSpPr txBox="1"/>
          <p:nvPr/>
        </p:nvSpPr>
        <p:spPr>
          <a:xfrm>
            <a:off x="4177030" y="143510"/>
            <a:ext cx="3840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皮肤结构：眼部肌肤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179570" y="702310"/>
            <a:ext cx="3812540" cy="25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5" descr="Eye Film Eye area"/>
          <p:cNvPicPr>
            <a:picLocks noChangeAspect="1" noChangeArrowheads="1"/>
          </p:cNvPicPr>
          <p:nvPr/>
        </p:nvPicPr>
        <p:blipFill>
          <a:blip r:embed="rId3"/>
          <a:srcRect l="4678"/>
          <a:stretch>
            <a:fillRect/>
          </a:stretch>
        </p:blipFill>
        <p:spPr bwMode="auto">
          <a:xfrm>
            <a:off x="303530" y="1338580"/>
            <a:ext cx="4648835" cy="333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6"/>
          <p:cNvSpPr/>
          <p:nvPr/>
        </p:nvSpPr>
        <p:spPr>
          <a:xfrm>
            <a:off x="910908" y="5027613"/>
            <a:ext cx="3124200" cy="3698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 latinLnBrk="1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厚度：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charset="-122"/>
              </a:rPr>
              <a:t>0.3-0.36mm</a:t>
            </a:r>
            <a:endParaRPr lang="en-US" altLang="ja-JP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123815" y="1087120"/>
            <a:ext cx="6487795" cy="51085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1260475" marR="0" indent="-1260475" defTabSz="914400" rtl="0">
              <a:lnSpc>
                <a:spcPct val="130000"/>
              </a:lnSpc>
              <a:buClrTx/>
              <a:buSzTx/>
              <a:defRPr/>
            </a:pPr>
            <a:r>
              <a:rPr kumimoji="1" lang="zh-CN" altLang="en-US" sz="2400" b="1" kern="120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皮层薄弱：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厚度为</a:t>
            </a:r>
            <a:r>
              <a:rPr kumimoji="1" lang="en-US" altLang="zh-CN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0.3-0.36mm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，比脸部其他皮肤</a:t>
            </a:r>
            <a:r>
              <a:rPr kumimoji="1" lang="zh-CN" altLang="en-US" b="1" u="sng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薄</a:t>
            </a:r>
            <a:r>
              <a:rPr kumimoji="1" lang="en-US" altLang="zh-CN" b="1" u="sng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2-5</a:t>
            </a:r>
            <a:r>
              <a:rPr kumimoji="1" lang="zh-CN" altLang="en-US" b="1" u="sng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倍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缺乏弹性纤维和胶原结构</a:t>
            </a:r>
            <a:endParaRPr kumimoji="1" lang="zh-CN" altLang="en-US" kern="1200" cap="none" spc="0" normalizeH="0" baseline="0" noProof="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60475" marR="0" indent="-1260475" defTabSz="914400" rtl="0">
              <a:lnSpc>
                <a:spcPct val="130000"/>
              </a:lnSpc>
              <a:spcBef>
                <a:spcPts val="1200"/>
              </a:spcBef>
              <a:buClrTx/>
              <a:buSzTx/>
              <a:defRPr/>
            </a:pPr>
            <a:r>
              <a:rPr kumimoji="1" lang="zh-CN" altLang="en-US" sz="2400" b="1" kern="120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欠缺保护：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淋巴循环系统不活跃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，容易产生浮肿、眼袋、黑眼圈</a:t>
            </a:r>
            <a:endParaRPr kumimoji="1" lang="en-US" altLang="zh-CN" b="1" kern="1200" cap="none" spc="0" normalizeH="0" baseline="0" noProof="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60475" marR="0" indent="-1260475" defTabSz="914400" rtl="0">
              <a:lnSpc>
                <a:spcPct val="130000"/>
              </a:lnSpc>
              <a:spcBef>
                <a:spcPts val="1200"/>
              </a:spcBef>
              <a:buClrTx/>
              <a:buSzTx/>
              <a:defRPr/>
            </a:pPr>
            <a:r>
              <a:rPr kumimoji="1" lang="zh-CN" altLang="en-US" sz="2400" b="1" kern="120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动作繁多</a:t>
            </a:r>
            <a:r>
              <a:rPr kumimoji="1" lang="zh-CN" altLang="en-US" sz="2400" b="1" kern="1200" cap="none" spc="0" normalizeH="0" baseline="0" noProof="0" dirty="0">
                <a:solidFill>
                  <a:srgbClr val="CC00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眼部共有</a:t>
            </a:r>
            <a:r>
              <a:rPr kumimoji="1" lang="en-US" altLang="zh-CN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 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组肌肉，眨眼时动用其中</a:t>
            </a:r>
            <a:r>
              <a:rPr kumimoji="1" lang="en-US" altLang="zh-CN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 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组，我们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每天眨眼超</a:t>
            </a:r>
            <a:r>
              <a:rPr kumimoji="1" lang="en-US" altLang="zh-CN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10,000 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次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，令眼部皮肤比其它部位更易干燥、缺水、幼纹、皱纹、松弛</a:t>
            </a:r>
            <a:endParaRPr kumimoji="1" lang="en-US" altLang="zh-CN" b="1" kern="1200" cap="none" spc="0" normalizeH="0" baseline="0" noProof="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60475" marR="0" indent="-1260475" defTabSz="914400" rtl="0">
              <a:lnSpc>
                <a:spcPct val="130000"/>
              </a:lnSpc>
              <a:spcBef>
                <a:spcPts val="1200"/>
              </a:spcBef>
              <a:buClrTx/>
              <a:buSzTx/>
              <a:defRPr/>
            </a:pPr>
            <a:r>
              <a:rPr kumimoji="1" lang="zh-CN" altLang="en-US" sz="2400" b="1" kern="120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血管密集：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眼睛神经纤维与血管的密度很高，令该部位的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循环及淋巴系统较慢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，容易感到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疲劳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。而血液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循环不畅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通会造成</a:t>
            </a:r>
            <a:r>
              <a:rPr kumimoji="1" lang="zh-CN" altLang="en-US" b="1" kern="1200" cap="none" spc="0" normalizeH="0" baseline="0" noProof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瘀血积聚</a:t>
            </a:r>
            <a:r>
              <a:rPr kumimoji="1" lang="zh-CN" altLang="en-US" b="1" kern="1200" cap="none" spc="0" normalizeH="0" baseline="0" noProof="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，因此色素问题较易在眼部出现</a:t>
            </a:r>
            <a:endParaRPr kumimoji="1" lang="zh-CN" altLang="en-US" b="1" kern="1200" cap="none" spc="0" normalizeH="0" baseline="0" noProof="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795905" y="6396355"/>
            <a:ext cx="6858000" cy="461962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仿宋_GB2312" pitchFamily="49" charset="-122"/>
                <a:ea typeface="微软雅黑" panose="020B0503020204020204" charset="-122"/>
                <a:cs typeface="+mn-cs"/>
              </a:rPr>
              <a:t>眼部皮肤更需要进行特殊护理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仿宋_GB2312" pitchFamily="49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0920" y="473710"/>
            <a:ext cx="50907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眼部肌肤衰老的三个阶段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0860" y="1943100"/>
            <a:ext cx="3257550" cy="1771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67225" y="1943100"/>
            <a:ext cx="3257550" cy="1771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03590" y="1943100"/>
            <a:ext cx="3258185" cy="177228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739900" y="3512820"/>
            <a:ext cx="991870" cy="3683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5676900" y="3512820"/>
            <a:ext cx="1007745" cy="3683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9613265" y="3512820"/>
            <a:ext cx="1188720" cy="36830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岁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533525" y="4097020"/>
            <a:ext cx="1251585" cy="368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前期衰老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469890" y="4097020"/>
            <a:ext cx="1251585" cy="368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中期衰老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9505950" y="4097020"/>
            <a:ext cx="1251585" cy="368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后期衰老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621665" y="4791710"/>
            <a:ext cx="3296285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➊此阶段皮肤含水量逐步降低，胶原流失加快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➋眼周出现细纹、干纹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➌色素沉淀导致黑眼圈明显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5"/>
            </p:custDataLst>
          </p:nvPr>
        </p:nvSpPr>
        <p:spPr>
          <a:xfrm>
            <a:off x="4467225" y="4848225"/>
            <a:ext cx="3296285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➊深层弹性纤维开始断裂，黑眼圈加重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➋川字纹、较深鱼尾纹、眼周皱纹明显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➌眼角松弛下垂加重，眼袋问题明显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8599805" y="4846955"/>
            <a:ext cx="3296285" cy="12712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➊表皮细胞再生功能变缓，眼部皱纹明显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➋八字眉、眼袋、泪沟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➌鱼尾纹、框下细纹加剧，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</a:rPr>
              <a:t>眼尾眉部开始下垂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731770" y="5495290"/>
            <a:ext cx="960755" cy="717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064375" y="5495290"/>
            <a:ext cx="964565" cy="7524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0692765" y="5461000"/>
            <a:ext cx="989330" cy="751840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0" y="120650"/>
            <a:ext cx="109855" cy="54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75260"/>
            <a:ext cx="238760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眼部肌肤的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特殊性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534670" y="2627630"/>
            <a:ext cx="4638040" cy="32232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120650"/>
            <a:ext cx="109855" cy="54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75260"/>
            <a:ext cx="238760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眼部肌肤的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特殊性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pic>
        <p:nvPicPr>
          <p:cNvPr id="18" name="图片 1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8305" y="2529205"/>
            <a:ext cx="4574540" cy="309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4037965" y="433705"/>
            <a:ext cx="4359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眼周肌肤衰老成因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endParaRPr lang="en-US" altLang="zh-CN" sz="2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671945" y="1678940"/>
            <a:ext cx="1450340" cy="4508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代谢能力差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6576695" y="2082165"/>
            <a:ext cx="47307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随着年龄增长，人内分泌功能减退；淋巴血液循环不畅，会导致暗沉浮肿；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6674485" y="3058795"/>
            <a:ext cx="1723390" cy="4508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胶原蛋白流失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6576695" y="3502660"/>
            <a:ext cx="473075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眼周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受到外界刺激，形成游离自由基，破坏正常细胞膜组织内的胶原蛋白、活性物质氧化细胞，会形成干纹、细纹、深纹；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6674485" y="4748530"/>
            <a:ext cx="1576070" cy="4508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b="1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干燥缺水</a:t>
            </a:r>
            <a:endParaRPr lang="zh-CN" altLang="en-US" b="1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6576695" y="5163185"/>
            <a:ext cx="473075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透明质酸的合成减少，导致出现缺水现象；皮肤容易老化、断裂、弹力减弱。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0" y="120650"/>
            <a:ext cx="109855" cy="544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175260"/>
            <a:ext cx="238760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眼部肌肤的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特殊性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10522585" y="-11430"/>
            <a:ext cx="1648460" cy="509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4" name="文本框 3"/>
          <p:cNvSpPr txBox="1"/>
          <p:nvPr/>
        </p:nvSpPr>
        <p:spPr>
          <a:xfrm>
            <a:off x="3155950" y="200660"/>
            <a:ext cx="5879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人未老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眼先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老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" y="1457960"/>
            <a:ext cx="2146300" cy="2358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415" y="1448435"/>
            <a:ext cx="2136775" cy="2366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810" y="1453515"/>
            <a:ext cx="2154555" cy="23666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5" y="3827780"/>
            <a:ext cx="2154555" cy="234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080" y="3809365"/>
            <a:ext cx="2128520" cy="2349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335" y="3809365"/>
            <a:ext cx="2146300" cy="235839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9053830" y="1901190"/>
            <a:ext cx="2219960" cy="2350135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7"/>
          <p:cNvSpPr txBox="1"/>
          <p:nvPr/>
        </p:nvSpPr>
        <p:spPr>
          <a:xfrm>
            <a:off x="8299450" y="3916680"/>
            <a:ext cx="1689100" cy="62230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暗淡无光</a:t>
            </a:r>
            <a:endParaRPr lang="zh-CN" altLang="en-US" sz="24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7251065" y="3004820"/>
            <a:ext cx="1689100" cy="62230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紧绷不适</a:t>
            </a:r>
            <a:endParaRPr lang="zh-CN" altLang="en-US" sz="24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7773670" y="1854835"/>
            <a:ext cx="1689100" cy="622300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2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缺水干燥</a:t>
            </a:r>
            <a:endParaRPr lang="zh-CN" altLang="en-US" sz="2400" b="1" dirty="0" smtClean="0">
              <a:solidFill>
                <a:schemeClr val="bg2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8595" y="6343650"/>
            <a:ext cx="6289040" cy="47752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Box 7"/>
          <p:cNvSpPr txBox="1"/>
          <p:nvPr/>
        </p:nvSpPr>
        <p:spPr>
          <a:xfrm>
            <a:off x="560070" y="6336665"/>
            <a:ext cx="5053330" cy="43751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眼周肌肤问题穷出不断，你需要多效的抗皱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护肤！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8" name="图片 17" descr="412363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4795" y="6324600"/>
            <a:ext cx="467995" cy="4679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295015" y="810578"/>
            <a:ext cx="6256020" cy="4298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>
              <a:lnSpc>
                <a:spcPct val="110000"/>
              </a:lnSpc>
            </a:pPr>
            <a:r>
              <a:rPr 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年轻的你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肌肤年龄却被放大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悄无生息让你变老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84160" y="4819650"/>
            <a:ext cx="29984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眼部干燥、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干纹细纹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熬夜追剧、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熊猫黑眼圈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通宵加班、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眼袋堆积变大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年龄增长、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眼周松弛下垂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矩形 5"/>
          <p:cNvSpPr/>
          <p:nvPr userDrawn="1"/>
        </p:nvSpPr>
        <p:spPr>
          <a:xfrm>
            <a:off x="0" y="172085"/>
            <a:ext cx="122555" cy="602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855" y="292735"/>
            <a:ext cx="1350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信息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0218420" y="4445"/>
            <a:ext cx="1952625" cy="655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pPr>
              <a:lnSpc>
                <a:spcPct val="30000"/>
              </a:lnSpc>
            </a:pPr>
          </a:p>
        </p:txBody>
      </p:sp>
      <p:sp>
        <p:nvSpPr>
          <p:cNvPr id="39939" name="文本框 23"/>
          <p:cNvSpPr txBox="1"/>
          <p:nvPr/>
        </p:nvSpPr>
        <p:spPr>
          <a:xfrm>
            <a:off x="622300" y="1804035"/>
            <a:ext cx="5473700" cy="39363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lnSpc>
                <a:spcPct val="250000"/>
              </a:lnSpc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【产品名称】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MIDOU 蜜都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抗皱紧致眼膜</a:t>
            </a:r>
            <a:r>
              <a:rPr 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贴</a:t>
            </a:r>
            <a:endParaRPr 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【产品规格】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0g（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对）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【产品成分】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水、甘油、苹果纤维、丁二醇、1,2-己二醇、对羟基苯乙酮、透明质酸钠、弹性蛋白、卡瓦胡椒根提取物、绿豆籽提取物等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2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【产品介绍】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精选优质眼膜贴，紧密贴合眼周，帮助补充眼周肌肤水分；盈润眼周肌肤，淡化干纹，紧致抗皱，绽放眼周光彩。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4400550" y="289560"/>
            <a:ext cx="3390900" cy="807085"/>
          </a:xfrm>
          <a:prstGeom prst="rect">
            <a:avLst/>
          </a:prstGeom>
          <a:noFill/>
        </p:spPr>
        <p:txBody>
          <a:bodyPr wrap="square" lIns="68580" tIns="34290" rIns="68580" bIns="34290" anchor="t" anchorCtr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249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息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5704205" y="1117600"/>
            <a:ext cx="720090" cy="825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微信图片_20240827151433"/>
          <p:cNvPicPr>
            <a:picLocks noChangeAspect="1"/>
          </p:cNvPicPr>
          <p:nvPr/>
        </p:nvPicPr>
        <p:blipFill>
          <a:blip r:embed="rId3"/>
          <a:srcRect l="5486" t="7102" r="12580" b="11991"/>
          <a:stretch>
            <a:fillRect/>
          </a:stretch>
        </p:blipFill>
        <p:spPr>
          <a:xfrm>
            <a:off x="6844665" y="1559560"/>
            <a:ext cx="4766310" cy="410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2857,&quot;width&quot;:4802}"/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00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1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2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3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4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5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6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7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8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09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10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1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2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3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4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4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5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6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7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8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29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3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30.xml><?xml version="1.0" encoding="utf-8"?>
<p:tagLst xmlns:p="http://schemas.openxmlformats.org/presentationml/2006/main">
  <p:tag name="KSO_WM_DIAGRAM_VIRTUALLY_FRAME" val="{&quot;height&quot;:360,&quot;left&quot;:119.25,&quot;top&quot;:147.15,&quot;width&quot;:245.35}"/>
</p:tagLst>
</file>

<file path=ppt/tags/tag131.xml><?xml version="1.0" encoding="utf-8"?>
<p:tagLst xmlns:p="http://schemas.openxmlformats.org/presentationml/2006/main">
  <p:tag name="KSO_WM_DIAGRAM_VIRTUALLY_FRAME" val="{&quot;height&quot;:303.5,&quot;left&quot;:131.2,&quot;top&quot;:149.55,&quot;width&quot;:688.05}"/>
</p:tagLst>
</file>

<file path=ppt/tags/tag132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3.xml><?xml version="1.0" encoding="utf-8"?>
<p:tagLst xmlns:p="http://schemas.openxmlformats.org/presentationml/2006/main">
  <p:tag name="KSO_WM_DIAGRAM_VIRTUALLY_FRAME" val="{&quot;height&quot;:303.5,&quot;left&quot;:131.2,&quot;top&quot;:149.55,&quot;width&quot;:688.05}"/>
</p:tagLst>
</file>

<file path=ppt/tags/tag134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5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6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7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8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39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40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1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2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3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4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5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6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7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8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49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50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1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2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3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4.xml><?xml version="1.0" encoding="utf-8"?>
<p:tagLst xmlns:p="http://schemas.openxmlformats.org/presentationml/2006/main">
  <p:tag name="KSO_WM_BEAUTIFY_FLAG" val=""/>
  <p:tag name="KSO_WM_DIAGRAM_VIRTUALLY_FRAME" val="{&quot;height&quot;:303.5,&quot;left&quot;:131.2,&quot;top&quot;:149.55,&quot;width&quot;:688.05}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UNIT_PLACING_PICTURE_USER_VIEWPORT" val="{&quot;height&quot;:2857,&quot;width&quot;:4802}"/>
  <p:tag name="KSO_WM_BEAUTIFY_FLAG" val=""/>
</p:tagLst>
</file>

<file path=ppt/tags/tag163.xml><?xml version="1.0" encoding="utf-8"?>
<p:tagLst xmlns:p="http://schemas.openxmlformats.org/presentationml/2006/main">
  <p:tag name="KSO_WPP_MARK_KEY" val="75f980c4-819b-4463-9b92-4da47267aa80"/>
  <p:tag name="COMMONDATA" val="eyJjb3VudCI6MiwiaGRpZCI6ImY5MGUzYTFiYzdiNTc2ZDFmYzg5YThkYjY4YWZmODA4IiwidXNlckNvdW50IjoyfQ=="/>
  <p:tag name="commondata" val="eyJjb3VudCI6MywiaGRpZCI6ImY5MGUzYTFiYzdiNTc2ZDFmYzg5YThkYjY4YWZmODA4IiwidXNlckNvdW50IjozfQ=="/>
</p:tagLst>
</file>

<file path=ppt/tags/tag17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20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1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2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3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4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5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6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7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8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29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3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30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31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32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33.xml><?xml version="1.0" encoding="utf-8"?>
<p:tagLst xmlns:p="http://schemas.openxmlformats.org/presentationml/2006/main">
  <p:tag name="KSO_WM_DIAGRAM_VIRTUALLY_FRAME" val="{&quot;height&quot;:338.95,&quot;left&quot;:41.8,&quot;top&quot;:153,&quot;width&quot;:894.9}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36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37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38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39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4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40.xml><?xml version="1.0" encoding="utf-8"?>
<p:tagLst xmlns:p="http://schemas.openxmlformats.org/presentationml/2006/main">
  <p:tag name="KSO_WM_DIAGRAM_VIRTUALLY_FRAME" val="{&quot;height&quot;:331.9,&quot;left&quot;:517.85,&quot;top&quot;:132.2,&quot;width&quot;:372.5}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18944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REFSHAPE" val="967739980"/>
  <p:tag name="KSO_WM_UNIT_PLACING_PICTURE_USER_VIEWPORT" val="{&quot;height&quot;:3042,&quot;width&quot;:3069}"/>
</p:tagLst>
</file>

<file path=ppt/tags/tag45.xml><?xml version="1.0" encoding="utf-8"?>
<p:tagLst xmlns:p="http://schemas.openxmlformats.org/presentationml/2006/main">
  <p:tag name="REFSHAPE" val="967739980"/>
  <p:tag name="KSO_WM_UNIT_PLACING_PICTURE_USER_VIEWPORT" val="{&quot;height&quot;:3042,&quot;width&quot;:3069}"/>
</p:tagLst>
</file>

<file path=ppt/tags/tag46.xml><?xml version="1.0" encoding="utf-8"?>
<p:tagLst xmlns:p="http://schemas.openxmlformats.org/presentationml/2006/main">
  <p:tag name="REFSHAPE" val="967739980"/>
  <p:tag name="KSO_WM_UNIT_PLACING_PICTURE_USER_VIEWPORT" val="{&quot;height&quot;:3042,&quot;width&quot;:3069}"/>
</p:tagLst>
</file>

<file path=ppt/tags/tag47.xml><?xml version="1.0" encoding="utf-8"?>
<p:tagLst xmlns:p="http://schemas.openxmlformats.org/presentationml/2006/main">
  <p:tag name="REFSHAPE" val="967739980"/>
  <p:tag name="KSO_WM_UNIT_PLACING_PICTURE_USER_VIEWPORT" val="{&quot;height&quot;:3042,&quot;width&quot;:3069}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50.xml><?xml version="1.0" encoding="utf-8"?>
<p:tagLst xmlns:p="http://schemas.openxmlformats.org/presentationml/2006/main">
  <p:tag name="REFSHAPE" val="-1713089644"/>
</p:tagLst>
</file>

<file path=ppt/tags/tag51.xml><?xml version="1.0" encoding="utf-8"?>
<p:tagLst xmlns:p="http://schemas.openxmlformats.org/presentationml/2006/main">
  <p:tag name="REFSHAPE" val="-1713090324"/>
</p:tagLst>
</file>

<file path=ppt/tags/tag52.xml><?xml version="1.0" encoding="utf-8"?>
<p:tagLst xmlns:p="http://schemas.openxmlformats.org/presentationml/2006/main">
  <p:tag name="REFSHAPE" val="-1713091820"/>
</p:tagLst>
</file>

<file path=ppt/tags/tag53.xml><?xml version="1.0" encoding="utf-8"?>
<p:tagLst xmlns:p="http://schemas.openxmlformats.org/presentationml/2006/main">
  <p:tag name="REFSHAPE" val="-1713090596"/>
</p:tagLst>
</file>

<file path=ppt/tags/tag54.xml><?xml version="1.0" encoding="utf-8"?>
<p:tagLst xmlns:p="http://schemas.openxmlformats.org/presentationml/2006/main">
  <p:tag name="REFSHAPE" val="-1713093452"/>
</p:tagLst>
</file>

<file path=ppt/tags/tag55.xml><?xml version="1.0" encoding="utf-8"?>
<p:tagLst xmlns:p="http://schemas.openxmlformats.org/presentationml/2006/main">
  <p:tag name="REFSHAPE" val="-1713093180"/>
</p:tagLst>
</file>

<file path=ppt/tags/tag56.xml><?xml version="1.0" encoding="utf-8"?>
<p:tagLst xmlns:p="http://schemas.openxmlformats.org/presentationml/2006/main">
  <p:tag name="REFSHAPE" val="-1713091140"/>
</p:tagLst>
</file>

<file path=ppt/tags/tag57.xml><?xml version="1.0" encoding="utf-8"?>
<p:tagLst xmlns:p="http://schemas.openxmlformats.org/presentationml/2006/main">
  <p:tag name="REFSHAPE" val="-1713091004"/>
</p:tagLst>
</file>

<file path=ppt/tags/tag58.xml><?xml version="1.0" encoding="utf-8"?>
<p:tagLst xmlns:p="http://schemas.openxmlformats.org/presentationml/2006/main">
  <p:tag name="REFSHAPE" val="-1713090052"/>
</p:tagLst>
</file>

<file path=ppt/tags/tag59.xml><?xml version="1.0" encoding="utf-8"?>
<p:tagLst xmlns:p="http://schemas.openxmlformats.org/presentationml/2006/main">
  <p:tag name="REFSHAPE" val="-1713090868"/>
</p:tagLst>
</file>

<file path=ppt/tags/tag6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60.xml><?xml version="1.0" encoding="utf-8"?>
<p:tagLst xmlns:p="http://schemas.openxmlformats.org/presentationml/2006/main">
  <p:tag name="REFSHAPE" val="-1713093044"/>
</p:tagLst>
</file>

<file path=ppt/tags/tag61.xml><?xml version="1.0" encoding="utf-8"?>
<p:tagLst xmlns:p="http://schemas.openxmlformats.org/presentationml/2006/main">
  <p:tag name="REFSHAPE" val="-1713090460"/>
</p:tagLst>
</file>

<file path=ppt/tags/tag62.xml><?xml version="1.0" encoding="utf-8"?>
<p:tagLst xmlns:p="http://schemas.openxmlformats.org/presentationml/2006/main">
  <p:tag name="REFSHAPE" val="-1713092772"/>
</p:tagLst>
</file>

<file path=ppt/tags/tag63.xml><?xml version="1.0" encoding="utf-8"?>
<p:tagLst xmlns:p="http://schemas.openxmlformats.org/presentationml/2006/main">
  <p:tag name="REFSHAPE" val="-1713092500"/>
</p:tagLst>
</file>

<file path=ppt/tags/tag64.xml><?xml version="1.0" encoding="utf-8"?>
<p:tagLst xmlns:p="http://schemas.openxmlformats.org/presentationml/2006/main">
  <p:tag name="REFSHAPE" val="-1713089916"/>
</p:tagLst>
</file>

<file path=ppt/tags/tag65.xml><?xml version="1.0" encoding="utf-8"?>
<p:tagLst xmlns:p="http://schemas.openxmlformats.org/presentationml/2006/main">
  <p:tag name="REFSHAPE" val="-1713088012"/>
</p:tagLst>
</file>

<file path=ppt/tags/tag66.xml><?xml version="1.0" encoding="utf-8"?>
<p:tagLst xmlns:p="http://schemas.openxmlformats.org/presentationml/2006/main">
  <p:tag name="REFSHAPE" val="-1713087604"/>
</p:tagLst>
</file>

<file path=ppt/tags/tag67.xml><?xml version="1.0" encoding="utf-8"?>
<p:tagLst xmlns:p="http://schemas.openxmlformats.org/presentationml/2006/main">
  <p:tag name="REFSHAPE" val="-1713085428"/>
</p:tagLst>
</file>

<file path=ppt/tags/tag68.xml><?xml version="1.0" encoding="utf-8"?>
<p:tagLst xmlns:p="http://schemas.openxmlformats.org/presentationml/2006/main">
  <p:tag name="REFSHAPE" val="-1713086108"/>
</p:tagLst>
</file>

<file path=ppt/tags/tag69.xml><?xml version="1.0" encoding="utf-8"?>
<p:tagLst xmlns:p="http://schemas.openxmlformats.org/presentationml/2006/main">
  <p:tag name="REFSHAPE" val="-1713088420"/>
</p:tagLst>
</file>

<file path=ppt/tags/tag7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70.xml><?xml version="1.0" encoding="utf-8"?>
<p:tagLst xmlns:p="http://schemas.openxmlformats.org/presentationml/2006/main">
  <p:tag name="REFSHAPE" val="-1713087740"/>
</p:tagLst>
</file>

<file path=ppt/tags/tag71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2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3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4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5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6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7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8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79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8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80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81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82.xml><?xml version="1.0" encoding="utf-8"?>
<p:tagLst xmlns:p="http://schemas.openxmlformats.org/presentationml/2006/main">
  <p:tag name="KSO_WM_DIAGRAM_VIRTUALLY_FRAME" val="{&quot;height&quot;:401.95,&quot;left&quot;:375.55,&quot;top&quot;:127.15,&quot;width&quot;:426.1}"/>
</p:tagLst>
</file>

<file path=ppt/tags/tag83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4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5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6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7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8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89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.xml><?xml version="1.0" encoding="utf-8"?>
<p:tagLst xmlns:p="http://schemas.openxmlformats.org/presentationml/2006/main">
  <p:tag name="KSO_WM_DIAGRAM_VIRTUALLY_FRAME" val="{&quot;height&quot;:294.9755905511811,&quot;left&quot;:60.994724409448814,&quot;top&quot;:190.43535433070866,&quot;width&quot;:838.0106299212597}"/>
</p:tagLst>
</file>

<file path=ppt/tags/tag90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1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2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3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4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5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6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7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8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ags/tag99.xml><?xml version="1.0" encoding="utf-8"?>
<p:tagLst xmlns:p="http://schemas.openxmlformats.org/presentationml/2006/main">
  <p:tag name="KSO_WM_DIAGRAM_VIRTUALLY_FRAME" val="{&quot;height&quot;:452.6188188976377,&quot;left&quot;:316.17692913385827,&quot;top&quot;:93.71834645669291,&quot;width&quot;:587.483779527559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宋体 CN Medium"/>
        <a:ea typeface="思源宋体 CN Medium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p53pne0">
      <a:majorFont>
        <a:latin typeface="阿里巴巴普惠体 L"/>
        <a:ea typeface="阿里巴巴普惠体 L"/>
        <a:cs typeface=""/>
      </a:majorFont>
      <a:minorFont>
        <a:latin typeface="阿里巴巴普惠体 L"/>
        <a:ea typeface="阿里巴巴普惠体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4503</Words>
  <Application>WPS 演示</Application>
  <PresentationFormat>宽屏</PresentationFormat>
  <Paragraphs>601</Paragraphs>
  <Slides>29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29</vt:i4>
      </vt:variant>
    </vt:vector>
  </HeadingPairs>
  <TitlesOfParts>
    <vt:vector size="55" baseType="lpstr">
      <vt:lpstr>Arial</vt:lpstr>
      <vt:lpstr>宋体</vt:lpstr>
      <vt:lpstr>Wingdings</vt:lpstr>
      <vt:lpstr>思源黑体 CN Light</vt:lpstr>
      <vt:lpstr>Raleway ExtraBold</vt:lpstr>
      <vt:lpstr>Segoe Print</vt:lpstr>
      <vt:lpstr>Lato Black</vt:lpstr>
      <vt:lpstr>Raleway Light</vt:lpstr>
      <vt:lpstr>Lato Light</vt:lpstr>
      <vt:lpstr>思源宋体 CN Medium</vt:lpstr>
      <vt:lpstr>微软雅黑</vt:lpstr>
      <vt:lpstr>思源宋体 CN SemiBold</vt:lpstr>
      <vt:lpstr>思源宋体 CN Light</vt:lpstr>
      <vt:lpstr>思源黑体 CN Bold</vt:lpstr>
      <vt:lpstr>黑体</vt:lpstr>
      <vt:lpstr>仿宋_GB2312</vt:lpstr>
      <vt:lpstr>仿宋</vt:lpstr>
      <vt:lpstr>Wingdings</vt:lpstr>
      <vt:lpstr>Calibri</vt:lpstr>
      <vt:lpstr>Arial Unicode MS</vt:lpstr>
      <vt:lpstr>汉仪中黑简</vt:lpstr>
      <vt:lpstr>阿里巴巴普惠体 L</vt:lpstr>
      <vt:lpstr>Office 主题​​</vt:lpstr>
      <vt:lpstr>1_Office 主题​​</vt:lpstr>
      <vt:lpstr>WPS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漫漫</cp:lastModifiedBy>
  <cp:revision>76</cp:revision>
  <dcterms:created xsi:type="dcterms:W3CDTF">2022-12-07T02:53:00Z</dcterms:created>
  <dcterms:modified xsi:type="dcterms:W3CDTF">2024-08-27T09:57:23Z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KSOTemplateUUID">
    <vt:lpwstr>v1.0_mb_9lv3i+D3QIxfMjRcs7E3WQ==</vt:lpwstr>
  </property>
  <property fmtid="{D5CDD505-2E9C-101B-9397-08002B2CF9AE}" pid="4" name="ICV">
    <vt:lpwstr>DCDFBB5776354FC9974E89710C98ABF1_11</vt:lpwstr>
  </property>
</Properties>
</file>