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media/image65.svg" ContentType="image/svg+xml"/>
  <Override PartName="/ppt/media/image6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5" r:id="rId3"/>
    <p:sldMasterId id="2147483668" r:id="rId4"/>
    <p:sldMasterId id="2147483680" r:id="rId5"/>
  </p:sldMasterIdLst>
  <p:notesMasterIdLst>
    <p:notesMasterId r:id="rId8"/>
  </p:notesMasterIdLst>
  <p:sldIdLst>
    <p:sldId id="297" r:id="rId6"/>
    <p:sldId id="258" r:id="rId7"/>
    <p:sldId id="3217" r:id="rId9"/>
    <p:sldId id="3218" r:id="rId10"/>
    <p:sldId id="3222" r:id="rId11"/>
    <p:sldId id="3219" r:id="rId12"/>
    <p:sldId id="3220" r:id="rId13"/>
    <p:sldId id="3223" r:id="rId14"/>
    <p:sldId id="3206" r:id="rId15"/>
    <p:sldId id="3224" r:id="rId16"/>
    <p:sldId id="3309" r:id="rId17"/>
    <p:sldId id="3310" r:id="rId18"/>
    <p:sldId id="3207" r:id="rId19"/>
    <p:sldId id="3225" r:id="rId20"/>
    <p:sldId id="3208" r:id="rId21"/>
    <p:sldId id="3235" r:id="rId22"/>
    <p:sldId id="3226" r:id="rId23"/>
    <p:sldId id="3237" r:id="rId24"/>
    <p:sldId id="3239" r:id="rId25"/>
    <p:sldId id="3238" r:id="rId26"/>
    <p:sldId id="3240" r:id="rId27"/>
    <p:sldId id="3242" r:id="rId28"/>
    <p:sldId id="3209" r:id="rId29"/>
    <p:sldId id="3292" r:id="rId30"/>
    <p:sldId id="3290" r:id="rId31"/>
    <p:sldId id="3293" r:id="rId32"/>
    <p:sldId id="3243" r:id="rId33"/>
    <p:sldId id="3256" r:id="rId34"/>
    <p:sldId id="3279" r:id="rId35"/>
    <p:sldId id="3268" r:id="rId36"/>
    <p:sldId id="3269" r:id="rId37"/>
    <p:sldId id="3257" r:id="rId38"/>
    <p:sldId id="3244" r:id="rId39"/>
    <p:sldId id="3245" r:id="rId40"/>
    <p:sldId id="3250" r:id="rId41"/>
    <p:sldId id="3241" r:id="rId42"/>
    <p:sldId id="3251" r:id="rId43"/>
    <p:sldId id="3253" r:id="rId44"/>
    <p:sldId id="293" r:id="rId45"/>
  </p:sldIdLst>
  <p:sldSz cx="12192000" cy="6858000"/>
  <p:notesSz cx="6858000" cy="9144000"/>
  <p:embeddedFontLst>
    <p:embeddedFont>
      <p:font typeface="幼圆" panose="02010509060101010101" pitchFamily="49" charset="-122"/>
      <p:regular r:id="rId50"/>
    </p:embeddedFont>
    <p:embeddedFont>
      <p:font typeface="微软雅黑" panose="020B0503020204020204" pitchFamily="34" charset="-122"/>
      <p:regular r:id="rId51"/>
    </p:embeddedFont>
    <p:embeddedFont>
      <p:font typeface="Calibri" panose="020F0502020204030204" charset="0"/>
      <p:regular r:id="rId52"/>
      <p:bold r:id="rId53"/>
      <p:italic r:id="rId54"/>
      <p:boldItalic r:id="rId55"/>
    </p:embeddedFont>
  </p:embeddedFontLst>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 id="2" name="作者" initials="A" lastIdx="1" clrIdx="1"/>
  <p:cmAuthor id="4" name="王习习" initials="王" lastIdx="2" clrIdx="0"/>
  <p:cmAuthor id="5" name="Mia Vida Villanueva" initials="M" lastIdx="1" clrIdx="0"/>
  <p:cmAuthor id="6" name="1206988966@qq.com" initials="1" lastIdx="1" clrIdx="2"/>
  <p:cmAuthor id="7" name="姜伟光" initials="姜" lastIdx="1" clrIdx="0"/>
  <p:cmAuthor id="8" name="宋洁然" initials="宋" lastIdx="2" clrIdx="1"/>
  <p:cmAuthor id="9" name="ming qiu" initials="m" lastIdx="17" clrIdx="1"/>
  <p:cmAuthor id="0" name="微软用户" initials="微软用户" lastIdx="0" clrIdx="0"/>
  <p:cmAuthor id="3" name="Administrator" initials="A"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202"/>
    <a:srgbClr val="F5EEB0"/>
    <a:srgbClr val="F4F4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75" d="100"/>
          <a:sy n="75" d="100"/>
        </p:scale>
        <p:origin x="1200" y="612"/>
      </p:cViewPr>
      <p:guideLst>
        <p:guide orient="horz" pos="2160"/>
        <p:guide pos="37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6" Type="http://schemas.openxmlformats.org/officeDocument/2006/relationships/tags" Target="tags/tag140.xml"/><Relationship Id="rId55" Type="http://schemas.openxmlformats.org/officeDocument/2006/relationships/font" Target="fonts/font6.fntdata"/><Relationship Id="rId54" Type="http://schemas.openxmlformats.org/officeDocument/2006/relationships/font" Target="fonts/font5.fntdata"/><Relationship Id="rId53" Type="http://schemas.openxmlformats.org/officeDocument/2006/relationships/font" Target="fonts/font4.fntdata"/><Relationship Id="rId52" Type="http://schemas.openxmlformats.org/officeDocument/2006/relationships/font" Target="fonts/font3.fntdata"/><Relationship Id="rId51" Type="http://schemas.openxmlformats.org/officeDocument/2006/relationships/font" Target="fonts/font2.fntdata"/><Relationship Id="rId50" Type="http://schemas.openxmlformats.org/officeDocument/2006/relationships/font" Target="fonts/font1.fntdata"/><Relationship Id="rId5" Type="http://schemas.openxmlformats.org/officeDocument/2006/relationships/slideMaster" Target="slideMasters/slideMaster4.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幼圆" panose="02010509060101010101" pitchFamily="49" charset="-122"/>
                <a:ea typeface="幼圆" panose="02010509060101010101" pitchFamily="49"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幼圆" panose="02010509060101010101" pitchFamily="49" charset="-122"/>
                <a:ea typeface="幼圆" panose="02010509060101010101" pitchFamily="49" charset="-122"/>
              </a:defRPr>
            </a:lvl1pPr>
          </a:lstStyle>
          <a:p>
            <a:fld id="{EB1E8144-1717-455B-8710-1072F1C69B3D}"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幼圆" panose="02010509060101010101" pitchFamily="49" charset="-122"/>
                <a:ea typeface="幼圆" panose="02010509060101010101" pitchFamily="49"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幼圆" panose="02010509060101010101" pitchFamily="49" charset="-122"/>
                <a:ea typeface="幼圆" panose="02010509060101010101" pitchFamily="49" charset="-122"/>
              </a:defRPr>
            </a:lvl1pPr>
          </a:lstStyle>
          <a:p>
            <a:fld id="{BD9C1411-A1CC-4AC7-881C-E2CC93D983CD}"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幼圆" panose="02010509060101010101" pitchFamily="49" charset="-122"/>
        <a:ea typeface="幼圆" panose="02010509060101010101" pitchFamily="49" charset="-122"/>
        <a:cs typeface="+mn-cs"/>
      </a:defRPr>
    </a:lvl1pPr>
    <a:lvl2pPr marL="457200" algn="l" defTabSz="914400" rtl="0" eaLnBrk="1" latinLnBrk="0" hangingPunct="1">
      <a:defRPr sz="1200" kern="1200">
        <a:solidFill>
          <a:schemeClr val="tx1"/>
        </a:solidFill>
        <a:latin typeface="幼圆" panose="02010509060101010101" pitchFamily="49" charset="-122"/>
        <a:ea typeface="幼圆" panose="02010509060101010101" pitchFamily="49" charset="-122"/>
        <a:cs typeface="+mn-cs"/>
      </a:defRPr>
    </a:lvl2pPr>
    <a:lvl3pPr marL="914400" algn="l" defTabSz="914400" rtl="0" eaLnBrk="1" latinLnBrk="0" hangingPunct="1">
      <a:defRPr sz="1200" kern="1200">
        <a:solidFill>
          <a:schemeClr val="tx1"/>
        </a:solidFill>
        <a:latin typeface="幼圆" panose="02010509060101010101" pitchFamily="49" charset="-122"/>
        <a:ea typeface="幼圆" panose="02010509060101010101" pitchFamily="49" charset="-122"/>
        <a:cs typeface="+mn-cs"/>
      </a:defRPr>
    </a:lvl3pPr>
    <a:lvl4pPr marL="1371600" algn="l" defTabSz="914400" rtl="0" eaLnBrk="1" latinLnBrk="0" hangingPunct="1">
      <a:defRPr sz="1200" kern="1200">
        <a:solidFill>
          <a:schemeClr val="tx1"/>
        </a:solidFill>
        <a:latin typeface="幼圆" panose="02010509060101010101" pitchFamily="49" charset="-122"/>
        <a:ea typeface="幼圆" panose="02010509060101010101" pitchFamily="49" charset="-122"/>
        <a:cs typeface="+mn-cs"/>
      </a:defRPr>
    </a:lvl4pPr>
    <a:lvl5pPr marL="1828800" algn="l" defTabSz="914400" rtl="0" eaLnBrk="1" latinLnBrk="0" hangingPunct="1">
      <a:defRPr sz="1200" kern="1200">
        <a:solidFill>
          <a:schemeClr val="tx1"/>
        </a:solidFill>
        <a:latin typeface="幼圆" panose="02010509060101010101" pitchFamily="49" charset="-122"/>
        <a:ea typeface="幼圆" panose="020105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l="-6000" t="-6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E2828F0-56EF-47E9-AF57-50DB4D5D2ED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BC121A-3F4F-40D3-AF46-D254EB6F8E4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E2828F0-56EF-47E9-AF57-50DB4D5D2ED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3BC121A-3F4F-40D3-AF46-D254EB6F8E4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E2828F0-56EF-47E9-AF57-50DB4D5D2ED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3BC121A-3F4F-40D3-AF46-D254EB6F8E4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2828F0-56EF-47E9-AF57-50DB4D5D2ED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3BC121A-3F4F-40D3-AF46-D254EB6F8E4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2828F0-56EF-47E9-AF57-50DB4D5D2ED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BC121A-3F4F-40D3-AF46-D254EB6F8E4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2828F0-56EF-47E9-AF57-50DB4D5D2ED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BC121A-3F4F-40D3-AF46-D254EB6F8E4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E2828F0-56EF-47E9-AF57-50DB4D5D2ED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BC121A-3F4F-40D3-AF46-D254EB6F8E4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E2828F0-56EF-47E9-AF57-50DB4D5D2ED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BC121A-3F4F-40D3-AF46-D254EB6F8E4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bg>
      <p:bgPr>
        <a:blipFill dpi="0" rotWithShape="1">
          <a:blip r:embed="rId2">
            <a:lum/>
          </a:blip>
          <a:srcRect/>
          <a:stretch>
            <a:fillRect l="-2000" r="-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文本占位符 6"/>
          <p:cNvSpPr>
            <a:spLocks noGrp="1"/>
          </p:cNvSpPr>
          <p:nvPr>
            <p:ph type="body" sz="quarter" idx="10" hasCustomPrompt="1"/>
          </p:nvPr>
        </p:nvSpPr>
        <p:spPr>
          <a:xfrm flipH="1">
            <a:off x="348650" y="412595"/>
            <a:ext cx="11676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0" indent="0">
              <a:buNone/>
              <a:defRPr kumimoji="0" lang="zh-CN" altLang="en-US" sz="4800" b="1" i="0" u="none" strike="noStrike" cap="none" spc="0" normalizeH="0" baseline="0" dirty="0" smtClean="0">
                <a:ln>
                  <a:noFill/>
                </a:ln>
                <a:gradFill>
                  <a:gsLst>
                    <a:gs pos="53000">
                      <a:srgbClr val="AF864F"/>
                    </a:gs>
                    <a:gs pos="0">
                      <a:srgbClr val="E3CA7C"/>
                    </a:gs>
                    <a:gs pos="100000">
                      <a:srgbClr val="E3CA7C"/>
                    </a:gs>
                  </a:gsLst>
                  <a:lin ang="3000000" scaled="0"/>
                </a:gradFill>
                <a:effectLst/>
                <a:uLnTx/>
                <a:uFillTx/>
                <a:cs typeface="+mn-ea"/>
              </a:defRPr>
            </a:lvl1pPr>
          </a:lstStyle>
          <a:p>
            <a:pPr marL="228600" marR="0" lvl="0" indent="-228600" algn="ctr" defTabSz="1216025" fontAlgn="auto">
              <a:lnSpc>
                <a:spcPct val="100000"/>
              </a:lnSpc>
              <a:spcBef>
                <a:spcPct val="20000"/>
              </a:spcBef>
              <a:spcAft>
                <a:spcPts val="0"/>
              </a:spcAft>
              <a:buClrTx/>
              <a:buSzTx/>
            </a:pPr>
            <a:r>
              <a:rPr lang="en-US" altLang="zh-CN" dirty="0"/>
              <a:t>01</a:t>
            </a:r>
            <a:endParaRPr lang="zh-CN" altLang="en-US" dirty="0"/>
          </a:p>
        </p:txBody>
      </p:sp>
      <p:sp>
        <p:nvSpPr>
          <p:cNvPr id="9" name="标题 7"/>
          <p:cNvSpPr>
            <a:spLocks noGrp="1"/>
          </p:cNvSpPr>
          <p:nvPr>
            <p:ph type="title"/>
          </p:nvPr>
        </p:nvSpPr>
        <p:spPr>
          <a:xfrm>
            <a:off x="1952217" y="315518"/>
            <a:ext cx="92339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a:defRPr kumimoji="0" lang="zh-CN" altLang="en-US" sz="4800" b="1" i="0" u="none" strike="noStrike" cap="none" spc="0" normalizeH="0" baseline="0" dirty="0">
                <a:ln>
                  <a:noFill/>
                </a:ln>
                <a:gradFill>
                  <a:gsLst>
                    <a:gs pos="53000">
                      <a:srgbClr val="AF864F"/>
                    </a:gs>
                    <a:gs pos="0">
                      <a:srgbClr val="E3CA7C"/>
                    </a:gs>
                    <a:gs pos="100000">
                      <a:srgbClr val="E3CA7C"/>
                    </a:gs>
                  </a:gsLst>
                  <a:lin ang="3000000" scaled="0"/>
                </a:gradFill>
                <a:effectLst/>
                <a:uLnTx/>
                <a:uFillTx/>
                <a:latin typeface="+mn-lt"/>
                <a:ea typeface="+mn-ea"/>
                <a:cs typeface="+mn-ea"/>
              </a:defRPr>
            </a:lvl1pPr>
          </a:lstStyle>
          <a:p>
            <a:pPr marL="0" marR="0" lvl="0" indent="0" algn="ctr" defTabSz="1216025" fontAlgn="auto">
              <a:lnSpc>
                <a:spcPct val="100000"/>
              </a:lnSpc>
              <a:spcBef>
                <a:spcPct val="20000"/>
              </a:spcBef>
              <a:spcAft>
                <a:spcPts val="0"/>
              </a:spcAft>
              <a:buClrTx/>
              <a:buSzTx/>
              <a:buFontTx/>
            </a:pPr>
            <a:r>
              <a:rPr lang="zh-CN" altLang="en-US" dirty="0"/>
              <a:t>单击此处编辑母版标题样式</a:t>
            </a:r>
            <a:endParaRPr lang="zh-CN"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816AF8E-A3B9-4DF6-AB36-109162CA69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7E808-5CAD-43F1-A469-BC14187023F4}"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816AF8E-A3B9-4DF6-AB36-109162CA69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7E808-5CAD-43F1-A469-BC14187023F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816AF8E-A3B9-4DF6-AB36-109162CA69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7E808-5CAD-43F1-A469-BC14187023F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816AF8E-A3B9-4DF6-AB36-109162CA69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7E808-5CAD-43F1-A469-BC14187023F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816AF8E-A3B9-4DF6-AB36-109162CA69E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67E808-5CAD-43F1-A469-BC14187023F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816AF8E-A3B9-4DF6-AB36-109162CA69E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67E808-5CAD-43F1-A469-BC14187023F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816AF8E-A3B9-4DF6-AB36-109162CA69E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67E808-5CAD-43F1-A469-BC14187023F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816AF8E-A3B9-4DF6-AB36-109162CA69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7E808-5CAD-43F1-A469-BC14187023F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816AF8E-A3B9-4DF6-AB36-109162CA69E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7E808-5CAD-43F1-A469-BC14187023F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816AF8E-A3B9-4DF6-AB36-109162CA69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7E808-5CAD-43F1-A469-BC14187023F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标题幻灯片">
    <p:bg>
      <p:bgPr>
        <a:solidFill>
          <a:schemeClr val="tx2">
            <a:lumMod val="75000"/>
          </a:schemeClr>
        </a:solidFill>
        <a:effectLst/>
      </p:bgPr>
    </p:bg>
    <p:spTree>
      <p:nvGrpSpPr>
        <p:cNvPr id="1" name=""/>
        <p:cNvGrpSpPr/>
        <p:nvPr/>
      </p:nvGrpSpPr>
      <p:grpSpPr>
        <a:xfrm>
          <a:off x="0" y="0"/>
          <a:ext cx="0" cy="0"/>
          <a:chOff x="0" y="0"/>
          <a:chExt cx="0" cy="0"/>
        </a:xfrm>
      </p:grpSpPr>
      <p:cxnSp>
        <p:nvCxnSpPr>
          <p:cNvPr id="10" name="直接连接符 9"/>
          <p:cNvCxnSpPr/>
          <p:nvPr userDrawn="1"/>
        </p:nvCxnSpPr>
        <p:spPr>
          <a:xfrm>
            <a:off x="0" y="6635673"/>
            <a:ext cx="12313846" cy="0"/>
          </a:xfrm>
          <a:prstGeom prst="line">
            <a:avLst/>
          </a:prstGeom>
          <a:ln w="635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userDrawn="1"/>
        </p:nvCxnSpPr>
        <p:spPr>
          <a:xfrm flipV="1">
            <a:off x="-344844" y="0"/>
            <a:ext cx="2919079" cy="940552"/>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5" name="任意多边形 3"/>
          <p:cNvSpPr/>
          <p:nvPr userDrawn="1"/>
        </p:nvSpPr>
        <p:spPr>
          <a:xfrm>
            <a:off x="504592" y="146301"/>
            <a:ext cx="855726" cy="1011174"/>
          </a:xfrm>
          <a:custGeom>
            <a:avLst/>
            <a:gdLst>
              <a:gd name="connsiteX0" fmla="*/ 855726 w 855726"/>
              <a:gd name="connsiteY0" fmla="*/ 0 h 1011174"/>
              <a:gd name="connsiteX1" fmla="*/ 855726 w 855726"/>
              <a:gd name="connsiteY1" fmla="*/ 1011174 h 1011174"/>
              <a:gd name="connsiteX2" fmla="*/ 0 w 855726"/>
              <a:gd name="connsiteY2" fmla="*/ 1011174 h 1011174"/>
              <a:gd name="connsiteX3" fmla="*/ 0 w 855726"/>
              <a:gd name="connsiteY3" fmla="*/ 183656 h 1011174"/>
              <a:gd name="connsiteX4" fmla="*/ 855726 w 855726"/>
              <a:gd name="connsiteY4" fmla="*/ 0 h 1011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726" h="1011174">
                <a:moveTo>
                  <a:pt x="855726" y="0"/>
                </a:moveTo>
                <a:lnTo>
                  <a:pt x="855726" y="1011174"/>
                </a:lnTo>
                <a:lnTo>
                  <a:pt x="0" y="1011174"/>
                </a:lnTo>
                <a:lnTo>
                  <a:pt x="0" y="183656"/>
                </a:lnTo>
                <a:lnTo>
                  <a:pt x="855726" y="0"/>
                </a:ln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占位符 6"/>
          <p:cNvSpPr>
            <a:spLocks noGrp="1"/>
          </p:cNvSpPr>
          <p:nvPr>
            <p:ph type="body" sz="quarter" idx="10" hasCustomPrompt="1"/>
          </p:nvPr>
        </p:nvSpPr>
        <p:spPr>
          <a:xfrm flipH="1">
            <a:off x="348650" y="412595"/>
            <a:ext cx="1167610" cy="625033"/>
          </a:xfrm>
          <a:prstGeom prst="rect">
            <a:avLst/>
          </a:prstGeom>
        </p:spPr>
        <p:txBody>
          <a:bodyPr/>
          <a:lstStyle>
            <a:lvl1pPr marL="0" indent="0" algn="ctr">
              <a:buNone/>
              <a:defRPr sz="3200" b="1"/>
            </a:lvl1pPr>
          </a:lstStyle>
          <a:p>
            <a:pPr lvl="0"/>
            <a:r>
              <a:rPr lang="en-US" altLang="zh-CN" dirty="0"/>
              <a:t>01</a:t>
            </a:r>
            <a:endParaRPr lang="zh-CN" altLang="en-US" dirty="0"/>
          </a:p>
        </p:txBody>
      </p:sp>
      <p:sp>
        <p:nvSpPr>
          <p:cNvPr id="8" name="标题 7"/>
          <p:cNvSpPr>
            <a:spLocks noGrp="1"/>
          </p:cNvSpPr>
          <p:nvPr>
            <p:ph type="title"/>
          </p:nvPr>
        </p:nvSpPr>
        <p:spPr>
          <a:xfrm>
            <a:off x="1952217" y="315518"/>
            <a:ext cx="9233943" cy="625033"/>
          </a:xfrm>
          <a:prstGeom prst="rect">
            <a:avLst/>
          </a:prstGeom>
        </p:spPr>
        <p:txBody>
          <a:bodyPr/>
          <a:lstStyle>
            <a:lvl1pPr>
              <a:defRPr sz="3900" b="1">
                <a:solidFill>
                  <a:schemeClr val="bg1"/>
                </a:solidFill>
              </a:defRPr>
            </a:lvl1pPr>
          </a:lstStyle>
          <a:p>
            <a:r>
              <a:rPr lang="zh-CN" altLang="en-US" dirty="0"/>
              <a:t>单击此处编辑母版标题样式</a:t>
            </a:r>
            <a:endParaRPr lang="zh-CN" alt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816AF8E-A3B9-4DF6-AB36-109162CA69E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7E808-5CAD-43F1-A469-BC14187023F4}"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自定义版式">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70" name="标题 69"/>
          <p:cNvSpPr>
            <a:spLocks noGrp="1"/>
          </p:cNvSpPr>
          <p:nvPr userDrawn="1">
            <p:ph type="title" hasCustomPrompt="1"/>
          </p:nvPr>
        </p:nvSpPr>
        <p:spPr>
          <a:xfrm>
            <a:off x="1605947" y="175719"/>
            <a:ext cx="5484955" cy="580146"/>
          </a:xfrm>
          <a:prstGeom prst="rect">
            <a:avLst/>
          </a:prstGeom>
        </p:spPr>
        <p:txBody>
          <a:bodyPr/>
          <a:lstStyle>
            <a:lvl1pPr algn="l">
              <a:defRPr sz="3900" b="1">
                <a:solidFill>
                  <a:schemeClr val="tx2"/>
                </a:solidFill>
                <a:latin typeface="幼圆" panose="02010509060101010101" pitchFamily="49" charset="-122"/>
                <a:ea typeface="幼圆" panose="02010509060101010101" pitchFamily="49" charset="-122"/>
              </a:defRPr>
            </a:lvl1pPr>
          </a:lstStyle>
          <a:p>
            <a:r>
              <a:rPr lang="zh-CN" altLang="en-US" dirty="0"/>
              <a:t>标题样式</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自定义版式">
    <p:bg>
      <p:bgPr>
        <a:blipFill dpi="0" rotWithShape="1">
          <a:blip r:embed="rId2">
            <a:lum/>
          </a:blip>
          <a:srcRect/>
          <a:stretch>
            <a:fillRect t="-5000" r="-6000" b="-18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E2828F0-56EF-47E9-AF57-50DB4D5D2ED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BC121A-3F4F-40D3-AF46-D254EB6F8E4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E2828F0-56EF-47E9-AF57-50DB4D5D2ED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BC121A-3F4F-40D3-AF46-D254EB6F8E4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E2828F0-56EF-47E9-AF57-50DB4D5D2ED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BC121A-3F4F-40D3-AF46-D254EB6F8E4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3" Type="http://schemas.openxmlformats.org/officeDocument/2006/relationships/theme" Target="../theme/theme2.xml"/><Relationship Id="rId12" Type="http://schemas.openxmlformats.org/officeDocument/2006/relationships/slideLayout" Target="../slideLayouts/slideLayout18.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2" Type="http://schemas.openxmlformats.org/officeDocument/2006/relationships/theme" Target="../theme/theme3.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3" Type="http://schemas.openxmlformats.org/officeDocument/2006/relationships/theme" Target="../theme/theme4.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828F0-56EF-47E9-AF57-50DB4D5D2ED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C121A-3F4F-40D3-AF46-D254EB6F8E4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汉仪雅酷黑 55W" panose="020B0504020202020204" charset="-122"/>
                <a:ea typeface="汉仪雅酷黑 55W" panose="020B0504020202020204" charset="-122"/>
              </a:defRPr>
            </a:lvl1pPr>
          </a:lstStyle>
          <a:p>
            <a:fld id="{2816AF8E-A3B9-4DF6-AB36-109162CA69E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汉仪雅酷黑 55W" panose="020B0504020202020204" charset="-122"/>
                <a:ea typeface="汉仪雅酷黑 55W" panose="020B050402020202020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汉仪雅酷黑 55W" panose="020B0504020202020204" charset="-122"/>
                <a:ea typeface="汉仪雅酷黑 55W" panose="020B0504020202020204" charset="-122"/>
              </a:defRPr>
            </a:lvl1pPr>
          </a:lstStyle>
          <a:p>
            <a:fld id="{FD67E808-5CAD-43F1-A469-BC14187023F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汉仪雅酷黑 55W" panose="020B0504020202020204" charset="-122"/>
          <a:ea typeface="汉仪雅酷黑 55W" panose="020B0504020202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雅酷黑 55W" panose="020B0504020202020204" charset="-122"/>
          <a:ea typeface="汉仪雅酷黑 55W" panose="020B0504020202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雅酷黑 55W" panose="020B0504020202020204" charset="-122"/>
          <a:ea typeface="汉仪雅酷黑 55W" panose="020B0504020202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雅酷黑 55W" panose="020B0504020202020204" charset="-122"/>
          <a:ea typeface="汉仪雅酷黑 55W" panose="020B0504020202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雅酷黑 55W" panose="020B0504020202020204" charset="-122"/>
          <a:ea typeface="汉仪雅酷黑 55W" panose="020B0504020202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雅酷黑 55W" panose="020B0504020202020204" charset="-122"/>
          <a:ea typeface="汉仪雅酷黑 55W" panose="020B0504020202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46.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26.png"/><Relationship Id="rId3" Type="http://schemas.openxmlformats.org/officeDocument/2006/relationships/tags" Target="../tags/tag47.xml"/><Relationship Id="rId2" Type="http://schemas.openxmlformats.org/officeDocument/2006/relationships/image" Target="../media/image11.png"/><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image" Target="../media/image6.png"/><Relationship Id="rId3" Type="http://schemas.openxmlformats.org/officeDocument/2006/relationships/image" Target="../media/image30.jpeg"/><Relationship Id="rId2" Type="http://schemas.openxmlformats.org/officeDocument/2006/relationships/image" Target="../media/image11.png"/><Relationship Id="rId11" Type="http://schemas.openxmlformats.org/officeDocument/2006/relationships/slideLayout" Target="../slideLayouts/slideLayout18.xml"/><Relationship Id="rId10" Type="http://schemas.openxmlformats.org/officeDocument/2006/relationships/tags" Target="../tags/tag53.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image" Target="../media/image38.jpeg"/><Relationship Id="rId7" Type="http://schemas.openxmlformats.org/officeDocument/2006/relationships/tags" Target="../tags/tag57.xml"/><Relationship Id="rId6" Type="http://schemas.openxmlformats.org/officeDocument/2006/relationships/image" Target="../media/image37.jpeg"/><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image" Target="../media/image11.png"/><Relationship Id="rId12" Type="http://schemas.openxmlformats.org/officeDocument/2006/relationships/slideLayout" Target="../slideLayouts/slideLayout18.xml"/><Relationship Id="rId11" Type="http://schemas.openxmlformats.org/officeDocument/2006/relationships/tags" Target="../tags/tag59.xml"/><Relationship Id="rId10" Type="http://schemas.openxmlformats.org/officeDocument/2006/relationships/image" Target="../media/image23.png"/><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11.png"/><Relationship Id="rId14" Type="http://schemas.openxmlformats.org/officeDocument/2006/relationships/slideLayout" Target="../slideLayouts/slideLayout1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0" Type="http://schemas.openxmlformats.org/officeDocument/2006/relationships/slideLayout" Target="../slideLayouts/slideLayout18.xml"/><Relationship Id="rId2" Type="http://schemas.openxmlformats.org/officeDocument/2006/relationships/image" Target="../media/image11.png"/><Relationship Id="rId19" Type="http://schemas.openxmlformats.org/officeDocument/2006/relationships/tags" Target="../tags/tag80.xml"/><Relationship Id="rId18" Type="http://schemas.openxmlformats.org/officeDocument/2006/relationships/image" Target="../media/image45.png"/><Relationship Id="rId17" Type="http://schemas.openxmlformats.org/officeDocument/2006/relationships/tags" Target="../tags/tag79.xml"/><Relationship Id="rId16" Type="http://schemas.openxmlformats.org/officeDocument/2006/relationships/image" Target="../media/image44.jpeg"/><Relationship Id="rId15" Type="http://schemas.openxmlformats.org/officeDocument/2006/relationships/tags" Target="../tags/tag78.xml"/><Relationship Id="rId14" Type="http://schemas.openxmlformats.org/officeDocument/2006/relationships/image" Target="../media/image43.jpeg"/><Relationship Id="rId13" Type="http://schemas.openxmlformats.org/officeDocument/2006/relationships/tags" Target="../tags/tag77.xml"/><Relationship Id="rId12" Type="http://schemas.openxmlformats.org/officeDocument/2006/relationships/image" Target="../media/image42.jpeg"/><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11.png"/><Relationship Id="rId7" Type="http://schemas.openxmlformats.org/officeDocument/2006/relationships/image" Target="../media/image49.png"/><Relationship Id="rId6" Type="http://schemas.openxmlformats.org/officeDocument/2006/relationships/tags" Target="../tags/tag82.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tags" Target="../tags/tag81.xml"/><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83.xml"/><Relationship Id="rId1" Type="http://schemas.openxmlformats.org/officeDocument/2006/relationships/image" Target="../media/image50.jpeg"/></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8" Type="http://schemas.openxmlformats.org/officeDocument/2006/relationships/notesSlide" Target="../notesSlides/notesSlide1.xml"/><Relationship Id="rId17" Type="http://schemas.openxmlformats.org/officeDocument/2006/relationships/slideLayout" Target="../slideLayouts/slideLayout1.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52.png"/><Relationship Id="rId3" Type="http://schemas.openxmlformats.org/officeDocument/2006/relationships/image" Target="../media/image51.jpeg"/><Relationship Id="rId2" Type="http://schemas.openxmlformats.org/officeDocument/2006/relationships/image" Target="../media/image11.png"/><Relationship Id="rId1" Type="http://schemas.openxmlformats.org/officeDocument/2006/relationships/image" Target="../media/image10.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tags" Target="../tags/tag84.xml"/><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image" Target="../media/image10.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21.png"/><Relationship Id="rId3"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image" Target="../media/image10.jpe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image" Target="../media/image21.png"/><Relationship Id="rId3" Type="http://schemas.openxmlformats.org/officeDocument/2006/relationships/tags" Target="../tags/tag85.xml"/><Relationship Id="rId2" Type="http://schemas.openxmlformats.org/officeDocument/2006/relationships/image" Target="../media/image11.png"/><Relationship Id="rId1" Type="http://schemas.openxmlformats.org/officeDocument/2006/relationships/image" Target="../media/image10.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0.jpeg"/><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image" Target="../media/image10.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21.png"/><Relationship Id="rId3"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image" Target="../media/image10.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59.png"/><Relationship Id="rId3" Type="http://schemas.openxmlformats.org/officeDocument/2006/relationships/tags" Target="../tags/tag88.xml"/><Relationship Id="rId2" Type="http://schemas.openxmlformats.org/officeDocument/2006/relationships/image" Target="../media/image11.png"/><Relationship Id="rId1" Type="http://schemas.openxmlformats.org/officeDocument/2006/relationships/image" Target="../media/image10.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image" Target="../media/image11.png"/><Relationship Id="rId1" Type="http://schemas.openxmlformats.org/officeDocument/2006/relationships/image" Target="../media/image10.jpe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image" Target="../media/image6.png"/><Relationship Id="rId3" Type="http://schemas.openxmlformats.org/officeDocument/2006/relationships/image" Target="../media/image11.png"/><Relationship Id="rId2" Type="http://schemas.openxmlformats.org/officeDocument/2006/relationships/image" Target="../media/image60.jpeg"/><Relationship Id="rId1" Type="http://schemas.openxmlformats.org/officeDocument/2006/relationships/image" Target="../media/image10.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18.xml"/><Relationship Id="rId2" Type="http://schemas.openxmlformats.org/officeDocument/2006/relationships/image" Target="../media/image9.jpe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image" Target="../media/image10.jpe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image" Target="../media/image10.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image" Target="../media/image10.jpeg"/></Relationships>
</file>

<file path=ppt/slides/_rels/slide33.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image" Target="../media/image11.png"/><Relationship Id="rId13" Type="http://schemas.openxmlformats.org/officeDocument/2006/relationships/slideLayout" Target="../slideLayouts/slideLayout18.xml"/><Relationship Id="rId12" Type="http://schemas.openxmlformats.org/officeDocument/2006/relationships/image" Target="../media/image61.png"/><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image" Target="../media/image10.jpeg"/></Relationships>
</file>

<file path=ppt/slides/_rels/slide34.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image" Target="../media/image62.jpeg"/><Relationship Id="rId2" Type="http://schemas.openxmlformats.org/officeDocument/2006/relationships/image" Target="../media/image11.png"/><Relationship Id="rId10" Type="http://schemas.openxmlformats.org/officeDocument/2006/relationships/slideLayout" Target="../slideLayouts/slideLayout18.xml"/><Relationship Id="rId1" Type="http://schemas.openxmlformats.org/officeDocument/2006/relationships/image" Target="../media/image10.jpe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20.png"/><Relationship Id="rId3" Type="http://schemas.openxmlformats.org/officeDocument/2006/relationships/image" Target="../media/image63.png"/><Relationship Id="rId2" Type="http://schemas.openxmlformats.org/officeDocument/2006/relationships/image" Target="../media/image11.png"/><Relationship Id="rId1" Type="http://schemas.openxmlformats.org/officeDocument/2006/relationships/image" Target="../media/image10.jpeg"/></Relationships>
</file>

<file path=ppt/slides/_rels/slide36.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image" Target="../media/image66.svg"/><Relationship Id="rId6" Type="http://schemas.openxmlformats.org/officeDocument/2006/relationships/tags" Target="../tags/tag120.xml"/><Relationship Id="rId5" Type="http://schemas.openxmlformats.org/officeDocument/2006/relationships/image" Target="../media/image65.svg"/><Relationship Id="rId4" Type="http://schemas.openxmlformats.org/officeDocument/2006/relationships/image" Target="../media/image64.png"/><Relationship Id="rId3" Type="http://schemas.openxmlformats.org/officeDocument/2006/relationships/tags" Target="../tags/tag119.xml"/><Relationship Id="rId2" Type="http://schemas.openxmlformats.org/officeDocument/2006/relationships/image" Target="../media/image11.png"/><Relationship Id="rId15" Type="http://schemas.openxmlformats.org/officeDocument/2006/relationships/slideLayout" Target="../slideLayouts/slideLayout18.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image" Target="../media/image68.png"/><Relationship Id="rId11" Type="http://schemas.openxmlformats.org/officeDocument/2006/relationships/tags" Target="../tags/tag123.xml"/><Relationship Id="rId10" Type="http://schemas.openxmlformats.org/officeDocument/2006/relationships/image" Target="../media/image67.png"/><Relationship Id="rId1" Type="http://schemas.openxmlformats.org/officeDocument/2006/relationships/image" Target="../media/image10.jpeg"/></Relationships>
</file>

<file path=ppt/slides/_rels/slide37.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image" Target="../media/image72.png"/><Relationship Id="rId7" Type="http://schemas.openxmlformats.org/officeDocument/2006/relationships/image" Target="../media/image71.png"/><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11.png"/><Relationship Id="rId15" Type="http://schemas.openxmlformats.org/officeDocument/2006/relationships/slideLayout" Target="../slideLayouts/slideLayout18.xml"/><Relationship Id="rId14" Type="http://schemas.openxmlformats.org/officeDocument/2006/relationships/tags" Target="../tags/tag129.xml"/><Relationship Id="rId13" Type="http://schemas.openxmlformats.org/officeDocument/2006/relationships/image" Target="../media/image76.png"/><Relationship Id="rId12" Type="http://schemas.openxmlformats.org/officeDocument/2006/relationships/image" Target="../media/image75.png"/><Relationship Id="rId11" Type="http://schemas.openxmlformats.org/officeDocument/2006/relationships/tags" Target="../tags/tag128.xml"/><Relationship Id="rId10" Type="http://schemas.openxmlformats.org/officeDocument/2006/relationships/image" Target="../media/image74.png"/><Relationship Id="rId1" Type="http://schemas.openxmlformats.org/officeDocument/2006/relationships/image" Target="../media/image10.jpeg"/></Relationships>
</file>

<file path=ppt/slides/_rels/slide38.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image" Target="../media/image21.png"/><Relationship Id="rId2" Type="http://schemas.openxmlformats.org/officeDocument/2006/relationships/image" Target="../media/image11.png"/><Relationship Id="rId19" Type="http://schemas.openxmlformats.org/officeDocument/2006/relationships/slideLayout" Target="../slideLayouts/slideLayout18.xml"/><Relationship Id="rId18" Type="http://schemas.openxmlformats.org/officeDocument/2006/relationships/image" Target="../media/image81.png"/><Relationship Id="rId17" Type="http://schemas.openxmlformats.org/officeDocument/2006/relationships/tags" Target="../tags/tag139.xml"/><Relationship Id="rId16" Type="http://schemas.openxmlformats.org/officeDocument/2006/relationships/image" Target="../media/image80.png"/><Relationship Id="rId15" Type="http://schemas.openxmlformats.org/officeDocument/2006/relationships/tags" Target="../tags/tag138.xml"/><Relationship Id="rId14" Type="http://schemas.openxmlformats.org/officeDocument/2006/relationships/image" Target="../media/image79.png"/><Relationship Id="rId13" Type="http://schemas.openxmlformats.org/officeDocument/2006/relationships/tags" Target="../tags/tag137.xml"/><Relationship Id="rId12" Type="http://schemas.openxmlformats.org/officeDocument/2006/relationships/image" Target="../media/image78.png"/><Relationship Id="rId11" Type="http://schemas.openxmlformats.org/officeDocument/2006/relationships/tags" Target="../tags/tag136.xml"/><Relationship Id="rId10" Type="http://schemas.openxmlformats.org/officeDocument/2006/relationships/image" Target="../media/image77.png"/><Relationship Id="rId1"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image" Target="../media/image12.jpeg"/><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image" Target="../media/image11.png"/><Relationship Id="rId21" Type="http://schemas.openxmlformats.org/officeDocument/2006/relationships/slideLayout" Target="../slideLayouts/slideLayout18.xml"/><Relationship Id="rId20" Type="http://schemas.openxmlformats.org/officeDocument/2006/relationships/image" Target="../media/image15.jpeg"/><Relationship Id="rId2" Type="http://schemas.openxmlformats.org/officeDocument/2006/relationships/tags" Target="../tags/tag19.xml"/><Relationship Id="rId19" Type="http://schemas.openxmlformats.org/officeDocument/2006/relationships/tags" Target="../tags/tag32.xml"/><Relationship Id="rId18" Type="http://schemas.openxmlformats.org/officeDocument/2006/relationships/image" Target="../media/image14.jpeg"/><Relationship Id="rId17" Type="http://schemas.openxmlformats.org/officeDocument/2006/relationships/tags" Target="../tags/tag31.xml"/><Relationship Id="rId16" Type="http://schemas.openxmlformats.org/officeDocument/2006/relationships/image" Target="../media/image13.jpeg"/><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image" Target="../media/image17.png"/><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image" Target="../media/image11.png"/><Relationship Id="rId14" Type="http://schemas.openxmlformats.org/officeDocument/2006/relationships/slideLayout" Target="../slideLayouts/slideLayout18.xml"/><Relationship Id="rId13" Type="http://schemas.openxmlformats.org/officeDocument/2006/relationships/image" Target="../media/image18.png"/><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image" Target="../media/image24.png"/><Relationship Id="rId4" Type="http://schemas.openxmlformats.org/officeDocument/2006/relationships/tags" Target="../tags/tag43.xml"/><Relationship Id="rId3" Type="http://schemas.openxmlformats.org/officeDocument/2006/relationships/image" Target="../media/image23.png"/><Relationship Id="rId2" Type="http://schemas.openxmlformats.org/officeDocument/2006/relationships/tags" Target="../tags/tag42.xml"/><Relationship Id="rId1" Type="http://schemas.openxmlformats.org/officeDocument/2006/relationships/image" Target="../media/image22.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ight Triangle 42"/>
          <p:cNvSpPr/>
          <p:nvPr/>
        </p:nvSpPr>
        <p:spPr>
          <a:xfrm rot="18900000">
            <a:off x="5250856" y="-788064"/>
            <a:ext cx="1540040" cy="1576125"/>
          </a:xfrm>
          <a:prstGeom prst="rtTriangl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nvGrpSpPr>
          <p:cNvPr id="2" name="组合 1"/>
          <p:cNvGrpSpPr/>
          <p:nvPr/>
        </p:nvGrpSpPr>
        <p:grpSpPr>
          <a:xfrm>
            <a:off x="2298065" y="1477010"/>
            <a:ext cx="5774690" cy="3834130"/>
            <a:chOff x="3757668" y="2261992"/>
            <a:chExt cx="5070719" cy="3038145"/>
          </a:xfrm>
        </p:grpSpPr>
        <p:cxnSp>
          <p:nvCxnSpPr>
            <p:cNvPr id="31" name="直接连接符 30"/>
            <p:cNvCxnSpPr/>
            <p:nvPr/>
          </p:nvCxnSpPr>
          <p:spPr>
            <a:xfrm flipV="1">
              <a:off x="7126475" y="3127564"/>
              <a:ext cx="374997" cy="624565"/>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flipH="1" flipV="1">
              <a:off x="7492270" y="3140867"/>
              <a:ext cx="361673" cy="590621"/>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3" name="直接连接符 32"/>
            <p:cNvCxnSpPr/>
            <p:nvPr/>
          </p:nvCxnSpPr>
          <p:spPr>
            <a:xfrm flipH="1" flipV="1">
              <a:off x="5622614" y="2261992"/>
              <a:ext cx="912005" cy="1489116"/>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4" name="直接连接符 33"/>
            <p:cNvCxnSpPr/>
            <p:nvPr/>
          </p:nvCxnSpPr>
          <p:spPr>
            <a:xfrm flipV="1">
              <a:off x="3757668" y="2261992"/>
              <a:ext cx="1880424" cy="3038145"/>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5" name="直接连接符 34"/>
            <p:cNvCxnSpPr/>
            <p:nvPr/>
          </p:nvCxnSpPr>
          <p:spPr>
            <a:xfrm>
              <a:off x="3757889" y="5290756"/>
              <a:ext cx="5057022" cy="0"/>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6" name="直接连接符 35"/>
            <p:cNvCxnSpPr/>
            <p:nvPr/>
          </p:nvCxnSpPr>
          <p:spPr>
            <a:xfrm flipH="1" flipV="1">
              <a:off x="8647551" y="5004267"/>
              <a:ext cx="180836" cy="286492"/>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37" name="文本框 36"/>
          <p:cNvSpPr txBox="1"/>
          <p:nvPr/>
        </p:nvSpPr>
        <p:spPr>
          <a:xfrm>
            <a:off x="5114925" y="3314065"/>
            <a:ext cx="7015480"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defTabSz="1216025">
              <a:spcBef>
                <a:spcPct val="20000"/>
              </a:spcBef>
              <a:defRPr sz="1600" b="1">
                <a:gradFill>
                  <a:gsLst>
                    <a:gs pos="53000">
                      <a:srgbClr val="AF864F"/>
                    </a:gs>
                    <a:gs pos="0">
                      <a:srgbClr val="E3CA7C"/>
                    </a:gs>
                    <a:gs pos="100000">
                      <a:srgbClr val="E3CA7C"/>
                    </a:gs>
                  </a:gsLst>
                  <a:lin ang="3000000" scaled="0"/>
                </a:gradFill>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pPr lvl="0">
              <a:defRPr/>
            </a:pPr>
            <a:r>
              <a:rPr lang="zh-CN" altLang="en-US" sz="5400">
                <a:solidFill>
                  <a:schemeClr val="bg1">
                    <a:lumMod val="95000"/>
                  </a:schemeClr>
                </a:solidFill>
                <a:sym typeface="+mn-ea"/>
              </a:rPr>
              <a:t>黑松露玻色因</a:t>
            </a:r>
            <a:r>
              <a:rPr lang="en-US" altLang="zh-CN" sz="5400">
                <a:gradFill>
                  <a:gsLst>
                    <a:gs pos="0">
                      <a:srgbClr val="FFF386"/>
                    </a:gs>
                    <a:gs pos="94805">
                      <a:srgbClr val="A2B030"/>
                    </a:gs>
                    <a:gs pos="49000">
                      <a:srgbClr val="FFC339"/>
                    </a:gs>
                  </a:gsLst>
                  <a:lin ang="2700000" scaled="1"/>
                  <a:tileRect l="-100000" b="-100000"/>
                </a:gradFill>
                <a:sym typeface="+mn-ea"/>
              </a:rPr>
              <a:t>抗皱面霜</a:t>
            </a:r>
            <a:endParaRPr lang="en-US" altLang="zh-CN" sz="5400" b="0" dirty="0">
              <a:gradFill>
                <a:gsLst>
                  <a:gs pos="0">
                    <a:srgbClr val="FFF386"/>
                  </a:gs>
                  <a:gs pos="94805">
                    <a:srgbClr val="A2B030"/>
                  </a:gs>
                  <a:gs pos="49000">
                    <a:srgbClr val="FFC339"/>
                  </a:gs>
                </a:gsLst>
                <a:lin ang="2700000" scaled="1"/>
                <a:tileRect l="-100000" b="-100000"/>
              </a:gradFill>
              <a:latin typeface="庞门正道标题体" panose="02010600030101010101" pitchFamily="2" charset="-122"/>
              <a:ea typeface="庞门正道标题体" panose="02010600030101010101" pitchFamily="2" charset="-122"/>
              <a:cs typeface="+mn-ea"/>
              <a:sym typeface="+mn-ea"/>
            </a:endParaRPr>
          </a:p>
        </p:txBody>
      </p:sp>
      <p:sp>
        <p:nvSpPr>
          <p:cNvPr id="39" name="稻"/>
          <p:cNvSpPr txBox="1">
            <a:spLocks noChangeArrowheads="1"/>
          </p:cNvSpPr>
          <p:nvPr/>
        </p:nvSpPr>
        <p:spPr bwMode="auto">
          <a:xfrm>
            <a:off x="5654675" y="4509770"/>
            <a:ext cx="6271895"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a:spcBef>
                <a:spcPct val="20000"/>
              </a:spcBef>
              <a:defRPr/>
            </a:pPr>
            <a:r>
              <a:rPr lang="zh-CN" altLang="en-US" sz="2400">
                <a:solidFill>
                  <a:schemeClr val="bg1">
                    <a:lumMod val="95000"/>
                  </a:schemeClr>
                </a:solidFill>
                <a:sym typeface="+mn-ea"/>
              </a:rPr>
              <a:t>蜜都</a:t>
            </a:r>
            <a:r>
              <a:rPr lang="en-US" altLang="zh-CN" sz="2400">
                <a:solidFill>
                  <a:schemeClr val="bg1">
                    <a:lumMod val="95000"/>
                  </a:schemeClr>
                </a:solidFill>
                <a:sym typeface="+mn-ea"/>
              </a:rPr>
              <a:t>·</a:t>
            </a:r>
            <a:r>
              <a:rPr lang="zh-CN" altLang="en-US" sz="2400">
                <a:solidFill>
                  <a:schemeClr val="bg1">
                    <a:lumMod val="95000"/>
                  </a:schemeClr>
                </a:solidFill>
                <a:sym typeface="+mn-ea"/>
              </a:rPr>
              <a:t>匠心研发</a:t>
            </a:r>
            <a:r>
              <a:rPr lang="en-US" altLang="zh-CN" sz="2400" b="1">
                <a:gradFill>
                  <a:gsLst>
                    <a:gs pos="0">
                      <a:srgbClr val="FFF386"/>
                    </a:gs>
                    <a:gs pos="94805">
                      <a:srgbClr val="A2B030"/>
                    </a:gs>
                    <a:gs pos="49000">
                      <a:srgbClr val="FFC339"/>
                    </a:gs>
                  </a:gsLst>
                  <a:lin ang="2700000" scaled="1"/>
                  <a:tileRect l="-100000" b="-100000"/>
                </a:gradFill>
                <a:sym typeface="+mn-ea"/>
              </a:rPr>
              <a:t>“金字塔”</a:t>
            </a:r>
            <a:r>
              <a:rPr lang="zh-CN" altLang="en-US" sz="2400">
                <a:solidFill>
                  <a:schemeClr val="bg1">
                    <a:lumMod val="95000"/>
                  </a:schemeClr>
                </a:solidFill>
                <a:sym typeface="+mn-ea"/>
              </a:rPr>
              <a:t>尖的抗皱</a:t>
            </a:r>
            <a:r>
              <a:rPr lang="zh-CN" altLang="en-US" sz="2400">
                <a:solidFill>
                  <a:schemeClr val="bg1">
                    <a:lumMod val="95000"/>
                  </a:schemeClr>
                </a:solidFill>
                <a:sym typeface="+mn-ea"/>
              </a:rPr>
              <a:t>紧致护肤方案</a:t>
            </a:r>
            <a:endParaRPr lang="zh-CN" altLang="en-US" sz="2400" b="1" dirty="0">
              <a:solidFill>
                <a:schemeClr val="bg1">
                  <a:lumMod val="95000"/>
                </a:schemeClr>
              </a:solidFill>
              <a:latin typeface="+mn-lt"/>
              <a:ea typeface="+mn-ea"/>
              <a:cs typeface="+mn-ea"/>
              <a:sym typeface="+mn-ea"/>
            </a:endParaRPr>
          </a:p>
        </p:txBody>
      </p:sp>
      <p:pic>
        <p:nvPicPr>
          <p:cNvPr id="9" name="图片 8" descr="微信图片_20240802105654"/>
          <p:cNvPicPr>
            <a:picLocks noChangeAspect="1"/>
          </p:cNvPicPr>
          <p:nvPr/>
        </p:nvPicPr>
        <p:blipFill>
          <a:blip r:embed="rId1"/>
          <a:stretch>
            <a:fillRect/>
          </a:stretch>
        </p:blipFill>
        <p:spPr>
          <a:xfrm>
            <a:off x="527050" y="1484630"/>
            <a:ext cx="4348480" cy="4348480"/>
          </a:xfrm>
          <a:prstGeom prst="rect">
            <a:avLst/>
          </a:prstGeom>
          <a:effectLst>
            <a:outerShdw blurRad="76200" dir="18900000" sy="23000" kx="-1200000" algn="bl" rotWithShape="0">
              <a:prstClr val="black">
                <a:alpha val="20000"/>
              </a:prstClr>
            </a:outerShdw>
          </a:effectLst>
        </p:spPr>
      </p:pic>
      <p:pic>
        <p:nvPicPr>
          <p:cNvPr id="11" name="图片 10" descr="fa3aba5aff9816b1b313bb204bd6812"/>
          <p:cNvPicPr>
            <a:picLocks noChangeAspect="1"/>
          </p:cNvPicPr>
          <p:nvPr/>
        </p:nvPicPr>
        <p:blipFill>
          <a:blip r:embed="rId2"/>
          <a:stretch>
            <a:fillRect/>
          </a:stretch>
        </p:blipFill>
        <p:spPr>
          <a:xfrm>
            <a:off x="7320280" y="1097915"/>
            <a:ext cx="3114675" cy="1851025"/>
          </a:xfrm>
          <a:prstGeom prst="rect">
            <a:avLst/>
          </a:prstGeom>
        </p:spPr>
      </p:pic>
      <p:sp>
        <p:nvSpPr>
          <p:cNvPr id="5" name="矩形 4"/>
          <p:cNvSpPr/>
          <p:nvPr/>
        </p:nvSpPr>
        <p:spPr>
          <a:xfrm>
            <a:off x="12114530" y="213360"/>
            <a:ext cx="76200" cy="572770"/>
          </a:xfrm>
          <a:prstGeom prst="rect">
            <a:avLst/>
          </a:pr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Rectangle 36"/>
          <p:cNvSpPr>
            <a:spLocks noChangeArrowheads="1"/>
          </p:cNvSpPr>
          <p:nvPr>
            <p:custDataLst>
              <p:tags r:id="rId3"/>
            </p:custDataLst>
          </p:nvPr>
        </p:nvSpPr>
        <p:spPr bwMode="auto">
          <a:xfrm>
            <a:off x="6551295" y="6379845"/>
            <a:ext cx="239522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b="1" dirty="0">
                <a:solidFill>
                  <a:srgbClr val="FFFFFF"/>
                </a:solidFill>
                <a:cs typeface="+mn-ea"/>
                <a:sym typeface="+mn-lt"/>
              </a:rPr>
              <a:t>主讲导师：丁漫</a:t>
            </a:r>
            <a:endParaRPr lang="zh-CN" altLang="en-US" sz="2000" b="1" dirty="0">
              <a:solidFill>
                <a:srgbClr val="FFFFFF"/>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iterate type="lt">
                                    <p:tmPct val="10000"/>
                                  </p:iterate>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par>
                          <p:cTn id="13" fill="hold">
                            <p:stCondLst>
                              <p:cond delay="1450"/>
                            </p:stCondLst>
                            <p:childTnLst>
                              <p:par>
                                <p:cTn id="14" presetID="20"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edge">
                                      <p:cBhvr>
                                        <p:cTn id="16"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8" name="矩形 7"/>
          <p:cNvSpPr/>
          <p:nvPr/>
        </p:nvSpPr>
        <p:spPr>
          <a:xfrm>
            <a:off x="-20320" y="0"/>
            <a:ext cx="12218035" cy="6858000"/>
          </a:xfrm>
          <a:prstGeom prst="rect">
            <a:avLst/>
          </a:prstGeom>
          <a:solidFill>
            <a:schemeClr val="tx1">
              <a:alpha val="5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custDataLst>
              <p:tags r:id="rId2"/>
            </p:custDataLst>
          </p:nvPr>
        </p:nvSpPr>
        <p:spPr>
          <a:xfrm>
            <a:off x="1753870" y="1952625"/>
            <a:ext cx="8832215" cy="2952750"/>
          </a:xfrm>
          <a:prstGeom prst="rect">
            <a:avLst/>
          </a:prstGeom>
          <a:noFill/>
          <a:ln>
            <a:gradFill>
              <a:gsLst>
                <a:gs pos="50000">
                  <a:schemeClr val="accent3"/>
                </a:gs>
                <a:gs pos="0">
                  <a:schemeClr val="accent3">
                    <a:lumMod val="25000"/>
                    <a:lumOff val="75000"/>
                  </a:schemeClr>
                </a:gs>
                <a:gs pos="100000">
                  <a:schemeClr val="accent3">
                    <a:lumMod val="85000"/>
                  </a:schemeClr>
                </a:gs>
              </a:gsLst>
              <a:lin ang="5400000" scaled="0"/>
            </a:gradFill>
          </a:ln>
        </p:spPr>
        <p:txBody>
          <a:bodyPr wrap="square" rtlCol="0">
            <a:noAutofit/>
          </a:bodyPr>
          <a:p>
            <a:pPr algn="ctr">
              <a:lnSpc>
                <a:spcPct val="130000"/>
              </a:lnSpc>
            </a:pPr>
            <a:r>
              <a:rPr lang="en-US" sz="3600" b="1" u="sng">
                <a:gradFill>
                  <a:gsLst>
                    <a:gs pos="50000">
                      <a:schemeClr val="accent3"/>
                    </a:gs>
                    <a:gs pos="0">
                      <a:schemeClr val="accent3">
                        <a:lumMod val="25000"/>
                        <a:lumOff val="75000"/>
                      </a:schemeClr>
                    </a:gs>
                    <a:gs pos="100000">
                      <a:schemeClr val="accent3">
                        <a:lumMod val="85000"/>
                      </a:schemeClr>
                    </a:gs>
                  </a:gsLst>
                  <a:lin ang="5400000" scaled="1"/>
                </a:gradFill>
                <a:sym typeface="+mn-ea"/>
              </a:rPr>
              <a:t>5</a:t>
            </a:r>
            <a:r>
              <a:rPr lang="zh-CN" altLang="en-US" sz="3600" b="1" u="sng">
                <a:gradFill>
                  <a:gsLst>
                    <a:gs pos="50000">
                      <a:schemeClr val="accent3"/>
                    </a:gs>
                    <a:gs pos="0">
                      <a:schemeClr val="accent3">
                        <a:lumMod val="25000"/>
                        <a:lumOff val="75000"/>
                      </a:schemeClr>
                    </a:gs>
                    <a:gs pos="100000">
                      <a:schemeClr val="accent3">
                        <a:lumMod val="85000"/>
                      </a:schemeClr>
                    </a:gs>
                  </a:gsLst>
                  <a:lin ang="5400000" scaled="1"/>
                </a:gradFill>
                <a:sym typeface="+mn-ea"/>
              </a:rPr>
              <a:t>大核心 </a:t>
            </a:r>
            <a:r>
              <a:rPr lang="en-US" altLang="zh-CN" sz="3600" b="1" u="sng">
                <a:gradFill>
                  <a:gsLst>
                    <a:gs pos="50000">
                      <a:schemeClr val="accent3"/>
                    </a:gs>
                    <a:gs pos="0">
                      <a:schemeClr val="accent3">
                        <a:lumMod val="25000"/>
                        <a:lumOff val="75000"/>
                      </a:schemeClr>
                    </a:gs>
                    <a:gs pos="100000">
                      <a:schemeClr val="accent3">
                        <a:lumMod val="85000"/>
                      </a:schemeClr>
                    </a:gs>
                  </a:gsLst>
                  <a:lin ang="5400000" scaled="1"/>
                </a:gradFill>
                <a:sym typeface="+mn-ea"/>
              </a:rPr>
              <a:t> </a:t>
            </a:r>
            <a:endParaRPr lang="en-US" altLang="zh-CN" sz="3600" b="1" u="sng">
              <a:gradFill>
                <a:gsLst>
                  <a:gs pos="50000">
                    <a:schemeClr val="accent3"/>
                  </a:gs>
                  <a:gs pos="0">
                    <a:schemeClr val="accent3">
                      <a:lumMod val="25000"/>
                      <a:lumOff val="75000"/>
                    </a:schemeClr>
                  </a:gs>
                  <a:gs pos="100000">
                    <a:schemeClr val="accent3">
                      <a:lumMod val="85000"/>
                    </a:schemeClr>
                  </a:gs>
                </a:gsLst>
                <a:lin ang="5400000" scaled="1"/>
              </a:gradFill>
              <a:sym typeface="+mn-ea"/>
            </a:endParaRPr>
          </a:p>
          <a:p>
            <a:pPr algn="r">
              <a:lnSpc>
                <a:spcPct val="130000"/>
              </a:lnSpc>
            </a:pPr>
            <a:r>
              <a:rPr lang="en-US" altLang="zh-CN" sz="3200" b="1">
                <a:gradFill>
                  <a:gsLst>
                    <a:gs pos="50000">
                      <a:schemeClr val="accent3"/>
                    </a:gs>
                    <a:gs pos="0">
                      <a:schemeClr val="accent3">
                        <a:lumMod val="25000"/>
                        <a:lumOff val="75000"/>
                      </a:schemeClr>
                    </a:gs>
                    <a:gs pos="100000">
                      <a:schemeClr val="accent3">
                        <a:lumMod val="85000"/>
                      </a:schemeClr>
                    </a:gs>
                  </a:gsLst>
                  <a:lin ang="5400000" scaled="1"/>
                </a:gradFill>
                <a:sym typeface="+mn-ea"/>
              </a:rPr>
              <a:t>  </a:t>
            </a:r>
            <a:r>
              <a:rPr lang="zh-CN" altLang="en-US" sz="3200" b="1">
                <a:gradFill>
                  <a:gsLst>
                    <a:gs pos="50000">
                      <a:schemeClr val="accent3"/>
                    </a:gs>
                    <a:gs pos="0">
                      <a:schemeClr val="accent3">
                        <a:lumMod val="25000"/>
                        <a:lumOff val="75000"/>
                      </a:schemeClr>
                    </a:gs>
                    <a:gs pos="100000">
                      <a:schemeClr val="accent3">
                        <a:lumMod val="85000"/>
                      </a:schemeClr>
                    </a:gs>
                  </a:gsLst>
                  <a:lin ang="5400000" scaled="1"/>
                </a:gradFill>
                <a:sym typeface="+mn-ea"/>
              </a:rPr>
              <a:t>为肌肤注入焕活能量</a:t>
            </a:r>
            <a:r>
              <a:rPr lang="en-US" altLang="zh-CN" sz="3200" b="1">
                <a:gradFill>
                  <a:gsLst>
                    <a:gs pos="50000">
                      <a:schemeClr val="accent3"/>
                    </a:gs>
                    <a:gs pos="0">
                      <a:schemeClr val="accent3">
                        <a:lumMod val="25000"/>
                        <a:lumOff val="75000"/>
                      </a:schemeClr>
                    </a:gs>
                    <a:gs pos="100000">
                      <a:schemeClr val="accent3">
                        <a:lumMod val="85000"/>
                      </a:schemeClr>
                    </a:gs>
                  </a:gsLst>
                  <a:lin ang="5400000" scaled="1"/>
                </a:gradFill>
                <a:sym typeface="+mn-ea"/>
              </a:rPr>
              <a:t> </a:t>
            </a:r>
            <a:endParaRPr lang="en-US" altLang="zh-CN" sz="3200" b="1">
              <a:solidFill>
                <a:schemeClr val="bg1">
                  <a:lumMod val="95000"/>
                </a:schemeClr>
              </a:solidFill>
              <a:sym typeface="+mn-ea"/>
            </a:endParaRPr>
          </a:p>
          <a:p>
            <a:pPr algn="ctr">
              <a:lnSpc>
                <a:spcPct val="130000"/>
              </a:lnSpc>
            </a:pPr>
            <a:r>
              <a:rPr lang="en-US" b="1">
                <a:gradFill>
                  <a:gsLst>
                    <a:gs pos="50000">
                      <a:schemeClr val="accent3"/>
                    </a:gs>
                    <a:gs pos="0">
                      <a:schemeClr val="accent3">
                        <a:lumMod val="25000"/>
                        <a:lumOff val="75000"/>
                      </a:schemeClr>
                    </a:gs>
                    <a:gs pos="100000">
                      <a:schemeClr val="accent3">
                        <a:lumMod val="85000"/>
                      </a:schemeClr>
                    </a:gs>
                  </a:gsLst>
                  <a:lin ang="5400000" scaled="1"/>
                </a:gradFill>
                <a:sym typeface="+mn-ea"/>
              </a:rPr>
              <a:t> </a:t>
            </a:r>
            <a:endParaRPr lang="en-US" b="1">
              <a:gradFill>
                <a:gsLst>
                  <a:gs pos="50000">
                    <a:schemeClr val="accent3"/>
                  </a:gs>
                  <a:gs pos="0">
                    <a:schemeClr val="accent3">
                      <a:lumMod val="25000"/>
                      <a:lumOff val="75000"/>
                    </a:schemeClr>
                  </a:gs>
                  <a:gs pos="100000">
                    <a:schemeClr val="accent3">
                      <a:lumMod val="85000"/>
                    </a:schemeClr>
                  </a:gs>
                </a:gsLst>
                <a:lin ang="5400000" scaled="1"/>
              </a:gradFill>
              <a:sym typeface="+mn-ea"/>
            </a:endParaRPr>
          </a:p>
          <a:p>
            <a:pPr algn="ctr">
              <a:lnSpc>
                <a:spcPct val="130000"/>
              </a:lnSpc>
            </a:pPr>
            <a:r>
              <a:rPr lang="zh-CN" altLang="en-US" b="1">
                <a:gradFill>
                  <a:gsLst>
                    <a:gs pos="50000">
                      <a:schemeClr val="accent3"/>
                    </a:gs>
                    <a:gs pos="0">
                      <a:schemeClr val="accent3">
                        <a:lumMod val="25000"/>
                        <a:lumOff val="75000"/>
                      </a:schemeClr>
                    </a:gs>
                    <a:gs pos="100000">
                      <a:schemeClr val="accent3">
                        <a:lumMod val="85000"/>
                      </a:schemeClr>
                    </a:gs>
                  </a:gsLst>
                  <a:lin ang="5400000" scaled="1"/>
                </a:gradFill>
                <a:sym typeface="+mn-ea"/>
              </a:rPr>
              <a:t>护肤</a:t>
            </a:r>
            <a:r>
              <a:rPr lang="en-US" b="1">
                <a:gradFill>
                  <a:gsLst>
                    <a:gs pos="50000">
                      <a:schemeClr val="accent3"/>
                    </a:gs>
                    <a:gs pos="0">
                      <a:schemeClr val="accent3">
                        <a:lumMod val="25000"/>
                        <a:lumOff val="75000"/>
                      </a:schemeClr>
                    </a:gs>
                    <a:gs pos="100000">
                      <a:schemeClr val="accent3">
                        <a:lumMod val="85000"/>
                      </a:schemeClr>
                    </a:gs>
                  </a:gsLst>
                  <a:lin ang="5400000" scaled="1"/>
                </a:gradFill>
                <a:sym typeface="+mn-ea"/>
              </a:rPr>
              <a:t>黑科技：</a:t>
            </a:r>
            <a:r>
              <a:rPr lang="zh-CN" altLang="en-US">
                <a:solidFill>
                  <a:schemeClr val="bg1">
                    <a:lumMod val="95000"/>
                  </a:schemeClr>
                </a:solidFill>
                <a:sym typeface="+mn-ea"/>
              </a:rPr>
              <a:t>云南高原</a:t>
            </a:r>
            <a:r>
              <a:rPr lang="zh-CN">
                <a:solidFill>
                  <a:schemeClr val="bg1">
                    <a:lumMod val="95000"/>
                  </a:schemeClr>
                </a:solidFill>
                <a:sym typeface="+mn-ea"/>
              </a:rPr>
              <a:t>黑松露</a:t>
            </a:r>
            <a:endParaRPr lang="zh-CN">
              <a:solidFill>
                <a:schemeClr val="bg1">
                  <a:lumMod val="95000"/>
                </a:schemeClr>
              </a:solidFill>
              <a:sym typeface="+mn-ea"/>
            </a:endParaRPr>
          </a:p>
          <a:p>
            <a:pPr algn="ctr">
              <a:lnSpc>
                <a:spcPct val="130000"/>
              </a:lnSpc>
            </a:pPr>
            <a:r>
              <a:rPr lang="en-US" b="1">
                <a:gradFill>
                  <a:gsLst>
                    <a:gs pos="50000">
                      <a:schemeClr val="accent3"/>
                    </a:gs>
                    <a:gs pos="0">
                      <a:schemeClr val="accent3">
                        <a:lumMod val="25000"/>
                        <a:lumOff val="75000"/>
                      </a:schemeClr>
                    </a:gs>
                    <a:gs pos="100000">
                      <a:schemeClr val="accent3">
                        <a:lumMod val="85000"/>
                      </a:schemeClr>
                    </a:gs>
                  </a:gsLst>
                  <a:lin ang="5400000" scaled="1"/>
                </a:gradFill>
                <a:sym typeface="+mn-ea"/>
              </a:rPr>
              <a:t> </a:t>
            </a:r>
            <a:r>
              <a:rPr lang="zh-CN" altLang="en-US" b="1">
                <a:gradFill>
                  <a:gsLst>
                    <a:gs pos="50000">
                      <a:schemeClr val="accent3"/>
                    </a:gs>
                    <a:gs pos="0">
                      <a:schemeClr val="accent3">
                        <a:lumMod val="25000"/>
                        <a:lumOff val="75000"/>
                      </a:schemeClr>
                    </a:gs>
                    <a:gs pos="100000">
                      <a:schemeClr val="accent3">
                        <a:lumMod val="85000"/>
                      </a:schemeClr>
                    </a:gs>
                  </a:gsLst>
                  <a:lin ang="5400000" scaled="1"/>
                </a:gradFill>
                <a:sym typeface="+mn-ea"/>
              </a:rPr>
              <a:t>紧致抗皱</a:t>
            </a:r>
            <a:r>
              <a:rPr lang="en-US" b="1">
                <a:gradFill>
                  <a:gsLst>
                    <a:gs pos="50000">
                      <a:schemeClr val="accent3"/>
                    </a:gs>
                    <a:gs pos="0">
                      <a:schemeClr val="accent3">
                        <a:lumMod val="25000"/>
                        <a:lumOff val="75000"/>
                      </a:schemeClr>
                    </a:gs>
                    <a:gs pos="100000">
                      <a:schemeClr val="accent3">
                        <a:lumMod val="85000"/>
                      </a:schemeClr>
                    </a:gs>
                  </a:gsLst>
                  <a:lin ang="5400000" scaled="1"/>
                </a:gradFill>
                <a:sym typeface="+mn-ea"/>
              </a:rPr>
              <a:t>三联因：</a:t>
            </a:r>
            <a:r>
              <a:rPr lang="en-US" altLang="zh-CN">
                <a:solidFill>
                  <a:schemeClr val="bg1">
                    <a:lumMod val="95000"/>
                  </a:schemeClr>
                </a:solidFill>
                <a:sym typeface="+mn-ea"/>
              </a:rPr>
              <a:t> 30%</a:t>
            </a:r>
            <a:r>
              <a:rPr lang="zh-CN">
                <a:solidFill>
                  <a:schemeClr val="bg1">
                    <a:lumMod val="95000"/>
                  </a:schemeClr>
                </a:solidFill>
                <a:sym typeface="+mn-ea"/>
              </a:rPr>
              <a:t>玻色因、</a:t>
            </a:r>
            <a:r>
              <a:rPr lang="zh-CN" altLang="en-US">
                <a:solidFill>
                  <a:schemeClr val="bg1">
                    <a:lumMod val="95000"/>
                  </a:schemeClr>
                </a:solidFill>
                <a:sym typeface="+mn-ea"/>
              </a:rPr>
              <a:t>依克多因、麦角硫因</a:t>
            </a:r>
            <a:endParaRPr lang="zh-CN" altLang="en-US">
              <a:solidFill>
                <a:schemeClr val="bg1">
                  <a:lumMod val="95000"/>
                </a:schemeClr>
              </a:solidFill>
              <a:sym typeface="+mn-ea"/>
            </a:endParaRPr>
          </a:p>
          <a:p>
            <a:pPr algn="ctr">
              <a:lnSpc>
                <a:spcPct val="130000"/>
              </a:lnSpc>
            </a:pPr>
            <a:r>
              <a:rPr lang="zh-CN" altLang="en-US" sz="1800" b="1">
                <a:gradFill>
                  <a:gsLst>
                    <a:gs pos="50000">
                      <a:schemeClr val="accent3"/>
                    </a:gs>
                    <a:gs pos="0">
                      <a:schemeClr val="accent3">
                        <a:lumMod val="25000"/>
                        <a:lumOff val="75000"/>
                      </a:schemeClr>
                    </a:gs>
                    <a:gs pos="100000">
                      <a:schemeClr val="accent3">
                        <a:lumMod val="85000"/>
                      </a:schemeClr>
                    </a:gs>
                  </a:gsLst>
                  <a:lin ang="5400000" scaled="1"/>
                </a:gradFill>
                <a:sym typeface="+mn-ea"/>
              </a:rPr>
              <a:t>抗皱填充剂</a:t>
            </a:r>
            <a:r>
              <a:rPr lang="en-US" sz="1600" b="1" i="1">
                <a:gradFill>
                  <a:gsLst>
                    <a:gs pos="50000">
                      <a:schemeClr val="accent3"/>
                    </a:gs>
                    <a:gs pos="0">
                      <a:schemeClr val="accent3">
                        <a:lumMod val="25000"/>
                        <a:lumOff val="75000"/>
                      </a:schemeClr>
                    </a:gs>
                    <a:gs pos="100000">
                      <a:schemeClr val="accent3">
                        <a:lumMod val="85000"/>
                      </a:schemeClr>
                    </a:gs>
                  </a:gsLst>
                  <a:lin ang="5400000" scaled="1"/>
                </a:gradFill>
                <a:sym typeface="+mn-ea"/>
              </a:rPr>
              <a:t>：</a:t>
            </a:r>
            <a:r>
              <a:rPr lang="zh-CN" altLang="en-US">
                <a:solidFill>
                  <a:schemeClr val="bg1">
                    <a:lumMod val="95000"/>
                  </a:schemeClr>
                </a:solidFill>
                <a:sym typeface="+mn-ea"/>
              </a:rPr>
              <a:t>重组</a:t>
            </a:r>
            <a:r>
              <a:rPr lang="zh-CN" altLang="en-US">
                <a:solidFill>
                  <a:schemeClr val="bg1">
                    <a:lumMod val="95000"/>
                  </a:schemeClr>
                </a:solidFill>
                <a:latin typeface="微软雅黑" panose="020B0503020204020204" pitchFamily="34" charset="-122"/>
                <a:ea typeface="微软雅黑" panose="020B0503020204020204" pitchFamily="34" charset="-122"/>
                <a:sym typeface="+mn-ea"/>
              </a:rPr>
              <a:t>Ⅲ型人源胶原蛋白</a:t>
            </a:r>
            <a:endParaRPr lang="zh-CN" altLang="en-US">
              <a:solidFill>
                <a:schemeClr val="bg1">
                  <a:lumMod val="95000"/>
                </a:schemeClr>
              </a:solidFill>
              <a:latin typeface="微软雅黑" panose="020B0503020204020204" pitchFamily="34" charset="-122"/>
              <a:ea typeface="微软雅黑" panose="020B0503020204020204" pitchFamily="34" charset="-122"/>
              <a:sym typeface="+mn-ea"/>
            </a:endParaRPr>
          </a:p>
        </p:txBody>
      </p:sp>
      <p:sp>
        <p:nvSpPr>
          <p:cNvPr id="21" name="文本框 20"/>
          <p:cNvSpPr txBox="1"/>
          <p:nvPr/>
        </p:nvSpPr>
        <p:spPr>
          <a:xfrm>
            <a:off x="422910" y="312420"/>
            <a:ext cx="2169795" cy="368300"/>
          </a:xfrm>
          <a:prstGeom prst="rect">
            <a:avLst/>
          </a:prstGeom>
          <a:noFill/>
        </p:spPr>
        <p:txBody>
          <a:bodyPr wrap="square" rtlCol="0">
            <a:spAutoFit/>
          </a:bodyPr>
          <a:p>
            <a:r>
              <a:rPr lang="zh-CN" altLang="en-US">
                <a:solidFill>
                  <a:schemeClr val="bg1"/>
                </a:solidFill>
                <a:latin typeface="微软雅黑" panose="020B0503020204020204" pitchFamily="34" charset="-122"/>
                <a:ea typeface="微软雅黑" panose="020B0503020204020204" pitchFamily="34" charset="-122"/>
              </a:rPr>
              <a:t>▊</a:t>
            </a:r>
            <a:r>
              <a:rPr lang="en-US" altLang="zh-CN">
                <a:solidFill>
                  <a:schemeClr val="bg1"/>
                </a:solidFill>
                <a:latin typeface="微软雅黑" panose="020B0503020204020204" pitchFamily="34" charset="-122"/>
                <a:ea typeface="微软雅黑" panose="020B0503020204020204" pitchFamily="34" charset="-122"/>
              </a:rPr>
              <a:t> </a:t>
            </a:r>
            <a:r>
              <a:rPr lang="zh-CN" altLang="en-US">
                <a:solidFill>
                  <a:schemeClr val="bg1"/>
                </a:solidFill>
                <a:sym typeface="+mn-ea"/>
              </a:rPr>
              <a:t>配方及功效矩阵</a:t>
            </a:r>
            <a:endParaRPr lang="zh-CN" altLang="en-US">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34" name="文本框 33"/>
          <p:cNvSpPr txBox="1"/>
          <p:nvPr>
            <p:custDataLst>
              <p:tags r:id="rId3"/>
            </p:custDataLst>
          </p:nvPr>
        </p:nvSpPr>
        <p:spPr>
          <a:xfrm>
            <a:off x="47625" y="6510020"/>
            <a:ext cx="4297680" cy="275590"/>
          </a:xfrm>
          <a:prstGeom prst="rect">
            <a:avLst/>
          </a:prstGeom>
          <a:noFill/>
        </p:spPr>
        <p:txBody>
          <a:bodyPr wrap="none" rtlCol="0">
            <a:spAutoFit/>
          </a:bodyPr>
          <a:p>
            <a:pPr>
              <a:buClrTx/>
              <a:buSzTx/>
              <a:buFontTx/>
            </a:pPr>
            <a:r>
              <a:rPr lang="zh-CN" altLang="en-US" sz="1200">
                <a:solidFill>
                  <a:schemeClr val="tx1"/>
                </a:solidFill>
                <a:latin typeface="微软雅黑" panose="020B0503020204020204" pitchFamily="34" charset="-122"/>
                <a:ea typeface="微软雅黑" panose="020B0503020204020204" pitchFamily="34" charset="-122"/>
              </a:rPr>
              <a:t>注：以上成分功效仅代表成分功效，</a:t>
            </a:r>
            <a:r>
              <a:rPr lang="zh-CN" altLang="en-US" sz="1200">
                <a:solidFill>
                  <a:schemeClr val="tx1"/>
                </a:solidFill>
                <a:latin typeface="微软雅黑" panose="020B0503020204020204" pitchFamily="34" charset="-122"/>
                <a:ea typeface="微软雅黑" panose="020B0503020204020204" pitchFamily="34" charset="-122"/>
                <a:sym typeface="+mn-ea"/>
              </a:rPr>
              <a:t>请勿用作宣传产品功效。</a:t>
            </a:r>
            <a:endParaRPr lang="zh-CN" altLang="en-US" sz="120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2671445" y="174625"/>
            <a:ext cx="7064375" cy="521970"/>
          </a:xfrm>
          <a:prstGeom prst="rect">
            <a:avLst/>
          </a:prstGeom>
          <a:noFill/>
        </p:spPr>
        <p:txBody>
          <a:bodyPr wrap="square" rtlCol="0">
            <a:spAutoFit/>
          </a:bodyPr>
          <a:p>
            <a:pPr algn="dist"/>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精研成分高浓度玻色因</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王者抗衰</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成分</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9" name="直接连接符 18"/>
          <p:cNvCxnSpPr/>
          <p:nvPr/>
        </p:nvCxnSpPr>
        <p:spPr>
          <a:xfrm>
            <a:off x="3784600" y="755650"/>
            <a:ext cx="4578350" cy="13335"/>
          </a:xfrm>
          <a:prstGeom prst="line">
            <a:avLst/>
          </a:prstGeom>
          <a:ln w="12700" cmpd="sng">
            <a:solidFill>
              <a:schemeClr val="tx1"/>
            </a:solidFill>
            <a:prstDash val="solid"/>
          </a:ln>
        </p:spPr>
        <p:style>
          <a:lnRef idx="2">
            <a:schemeClr val="accent1"/>
          </a:lnRef>
          <a:fillRef idx="0">
            <a:srgbClr val="FFFFFF"/>
          </a:fillRef>
          <a:effectRef idx="0">
            <a:srgbClr val="FFFFFF"/>
          </a:effectRef>
          <a:fontRef idx="minor">
            <a:schemeClr val="tx1"/>
          </a:fontRef>
        </p:style>
      </p:cxnSp>
      <p:pic>
        <p:nvPicPr>
          <p:cNvPr id="11" name="图片 10"/>
          <p:cNvPicPr>
            <a:picLocks noChangeAspect="1"/>
          </p:cNvPicPr>
          <p:nvPr/>
        </p:nvPicPr>
        <p:blipFill>
          <a:blip r:embed="rId4"/>
          <a:stretch>
            <a:fillRect/>
          </a:stretch>
        </p:blipFill>
        <p:spPr>
          <a:xfrm>
            <a:off x="365760" y="1746250"/>
            <a:ext cx="5038090" cy="4688205"/>
          </a:xfrm>
          <a:prstGeom prst="rect">
            <a:avLst/>
          </a:prstGeom>
        </p:spPr>
      </p:pic>
      <p:sp>
        <p:nvSpPr>
          <p:cNvPr id="12" name="文本框 11"/>
          <p:cNvSpPr txBox="1"/>
          <p:nvPr/>
        </p:nvSpPr>
        <p:spPr>
          <a:xfrm>
            <a:off x="3756660" y="807720"/>
            <a:ext cx="4534535" cy="521970"/>
          </a:xfrm>
          <a:prstGeom prst="rect">
            <a:avLst/>
          </a:prstGeom>
          <a:noFill/>
        </p:spPr>
        <p:txBody>
          <a:bodyPr wrap="square" rtlCol="0" anchor="t">
            <a:spAutoFit/>
          </a:bodyPr>
          <a:p>
            <a:pPr indent="0" algn="ctr">
              <a:lnSpc>
                <a:spcPct val="140000"/>
              </a:lnSpc>
              <a:buFont typeface="Arial" panose="020B0604020202020204" pitchFamily="34" charset="0"/>
              <a:buNone/>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结构性改善肌肤老化痕迹，提拉轮廓</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5850255" y="1804035"/>
            <a:ext cx="4432935" cy="471805"/>
          </a:xfrm>
          <a:prstGeom prst="rect">
            <a:avLst/>
          </a:prstGeom>
          <a:solidFill>
            <a:schemeClr val="accent4">
              <a:lumMod val="40000"/>
              <a:lumOff val="60000"/>
            </a:schemeClr>
          </a:solidFill>
        </p:spPr>
        <p:txBody>
          <a:bodyPr wrap="square" rtlCol="0" anchor="ctr" anchorCtr="0">
            <a:noAutofit/>
          </a:bodyPr>
          <a:p>
            <a:r>
              <a:rPr lang="en-US" altLang="zh-CN" sz="2000" b="1">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高浓度玻色因，成分对标大牌</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5869940" y="2466340"/>
            <a:ext cx="5694680" cy="4223385"/>
          </a:xfrm>
          <a:prstGeom prst="rect">
            <a:avLst/>
          </a:prstGeom>
          <a:noFill/>
        </p:spPr>
        <p:txBody>
          <a:bodyPr wrap="square" rtlCol="0" anchor="t">
            <a:spAutoFit/>
          </a:bodyPr>
          <a:p>
            <a:pPr marL="285750" indent="-285750" algn="l">
              <a:lnSpc>
                <a:spcPct val="140000"/>
              </a:lnSpc>
              <a:buFont typeface="Wingdings" panose="05000000000000000000" charset="0"/>
              <a:buChar char="Ø"/>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根据行业白皮书</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2023</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年美妆最新的市场趋势成分显示，最热门，且</a:t>
            </a:r>
            <a:r>
              <a:rPr lang="zh-CN" altLang="en-US" sz="1600" b="1">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消费者认可度比较高的抗衰成分</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，依然是千亿级的贵妇成分</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玻色因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40000"/>
              </a:lnSpc>
              <a:buFont typeface="Wingdings" panose="05000000000000000000" charset="0"/>
              <a:buChar char="Ø"/>
            </a:pP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40000"/>
              </a:lnSpc>
              <a:buFont typeface="Wingdings" panose="05000000000000000000" charset="0"/>
              <a:buChar char="Ø"/>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玻色因是</a:t>
            </a:r>
            <a:r>
              <a:rPr lang="zh-CN" altLang="en-US" sz="1600" b="1">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公认的有效抗衰老成分</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，能够促进胶原蛋白的合成，增强皮肤的弹性和紧致度，减少皱纹的产生，</a:t>
            </a:r>
            <a:r>
              <a:rPr lang="zh-CN" altLang="en-US" sz="1600" b="1">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其功效得到了广泛的认可和研究证实。</a:t>
            </a:r>
            <a:endParaRPr lang="zh-CN" altLang="en-US" sz="1600" b="1">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40000"/>
              </a:lnSpc>
              <a:buFont typeface="Wingdings" panose="05000000000000000000" charset="0"/>
              <a:buChar char="Ø"/>
            </a:pP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40000"/>
              </a:lnSpc>
              <a:buFont typeface="Wingdings" panose="05000000000000000000" charset="0"/>
              <a:buChar char="Ø"/>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多维度抗老效果明显</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，有效促进粘多糖生成，增加皮肤的弹性和紧致度，</a:t>
            </a:r>
            <a:r>
              <a:rPr lang="zh-CN" altLang="en-US" sz="1600" b="1">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修护肌肤，丰弹紧致，抗皱抗衰</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同时强韧肌肤屏障，紧实丰盈，玻色因不仅见效快且安全，非常温和</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descr="微信图片_20240802105654"/>
          <p:cNvPicPr>
            <a:picLocks noChangeAspect="1"/>
          </p:cNvPicPr>
          <p:nvPr/>
        </p:nvPicPr>
        <p:blipFill>
          <a:blip r:embed="rId5"/>
          <a:stretch>
            <a:fillRect/>
          </a:stretch>
        </p:blipFill>
        <p:spPr>
          <a:xfrm>
            <a:off x="4212590" y="5240655"/>
            <a:ext cx="1656715" cy="1656715"/>
          </a:xfrm>
          <a:prstGeom prst="rect">
            <a:avLst/>
          </a:prstGeom>
          <a:effectLst>
            <a:outerShdw blurRad="76200" dir="18900000" sy="23000" kx="-1200000" algn="bl"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71000"/>
          </a:schemeClr>
        </a:solidFill>
        <a:effectLst/>
      </p:bgPr>
    </p:bg>
    <p:spTree>
      <p:nvGrpSpPr>
        <p:cNvPr id="1" name=""/>
        <p:cNvGrpSpPr/>
        <p:nvPr/>
      </p:nvGrpSpPr>
      <p:grpSpPr/>
      <p:pic>
        <p:nvPicPr>
          <p:cNvPr id="2" name="https://photo-static-api.fotomore.com/creative/vcg/veer/400/new/VCG41N512907864.jpg?uid=386&amp;timestamp=1722394933&amp;sign=fc0fb8161eeedae9a91e958cd4ce6cb6" descr="黑色长途跋涉背景"/>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solidFill>
            <a:schemeClr val="tx1">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1852930" y="875665"/>
            <a:ext cx="8730615" cy="521970"/>
          </a:xfrm>
          <a:prstGeom prst="rect">
            <a:avLst/>
          </a:prstGeom>
          <a:noFill/>
        </p:spPr>
        <p:txBody>
          <a:bodyPr wrap="square" rtlCol="0">
            <a:spAutoFit/>
          </a:bodyPr>
          <a:p>
            <a:r>
              <a:rPr lang="zh-CN" sz="2800" b="1">
                <a:solidFill>
                  <a:schemeClr val="bg1">
                    <a:lumMod val="85000"/>
                  </a:schemeClr>
                </a:solidFill>
              </a:rPr>
              <a:t>经权威机构检测认证</a:t>
            </a:r>
            <a:r>
              <a:rPr lang="en-US" altLang="zh-CN" sz="2800" b="1">
                <a:solidFill>
                  <a:schemeClr val="bg1">
                    <a:lumMod val="85000"/>
                  </a:schemeClr>
                </a:solidFill>
              </a:rPr>
              <a:t>   </a:t>
            </a:r>
            <a:r>
              <a:rPr lang="zh-CN" altLang="en-US" sz="2800" b="1">
                <a:solidFill>
                  <a:schemeClr val="bg1">
                    <a:lumMod val="85000"/>
                  </a:schemeClr>
                </a:solidFill>
              </a:rPr>
              <a:t>玻色因的抗皱、紧致功效</a:t>
            </a:r>
            <a:r>
              <a:rPr lang="zh-CN" altLang="en-US" sz="2800" b="1">
                <a:solidFill>
                  <a:schemeClr val="bg1">
                    <a:lumMod val="85000"/>
                  </a:schemeClr>
                </a:solidFill>
              </a:rPr>
              <a:t>明显</a:t>
            </a:r>
            <a:endParaRPr lang="zh-CN" altLang="en-US" sz="2800" b="1">
              <a:solidFill>
                <a:schemeClr val="bg1">
                  <a:lumMod val="85000"/>
                </a:schemeClr>
              </a:solidFill>
            </a:endParaRPr>
          </a:p>
        </p:txBody>
      </p:sp>
      <p:sp>
        <p:nvSpPr>
          <p:cNvPr id="21" name="文本框 20"/>
          <p:cNvSpPr txBox="1"/>
          <p:nvPr/>
        </p:nvSpPr>
        <p:spPr>
          <a:xfrm>
            <a:off x="422910" y="312420"/>
            <a:ext cx="1351915" cy="368300"/>
          </a:xfrm>
          <a:prstGeom prst="rect">
            <a:avLst/>
          </a:prstGeom>
          <a:noFill/>
        </p:spPr>
        <p:txBody>
          <a:bodyPr wrap="square" rtlCol="0">
            <a:spAutoFit/>
          </a:bodyPr>
          <a:p>
            <a:r>
              <a:rPr lang="zh-CN" altLang="en-US">
                <a:solidFill>
                  <a:schemeClr val="bg1"/>
                </a:solidFill>
                <a:latin typeface="微软雅黑" panose="020B0503020204020204" pitchFamily="34" charset="-122"/>
                <a:ea typeface="微软雅黑" panose="020B0503020204020204" pitchFamily="34" charset="-122"/>
              </a:rPr>
              <a:t>▊</a:t>
            </a:r>
            <a:r>
              <a:rPr lang="en-US" altLang="zh-CN">
                <a:solidFill>
                  <a:schemeClr val="bg1"/>
                </a:solidFill>
                <a:latin typeface="微软雅黑" panose="020B0503020204020204" pitchFamily="34" charset="-122"/>
                <a:ea typeface="微软雅黑" panose="020B0503020204020204" pitchFamily="34" charset="-122"/>
              </a:rPr>
              <a:t> </a:t>
            </a:r>
            <a:r>
              <a:rPr lang="zh-CN" altLang="en-US">
                <a:solidFill>
                  <a:schemeClr val="bg1"/>
                </a:solidFill>
                <a:latin typeface="微软雅黑" panose="020B0503020204020204" pitchFamily="34" charset="-122"/>
                <a:ea typeface="微软雅黑" panose="020B0503020204020204" pitchFamily="34" charset="-122"/>
              </a:rPr>
              <a:t>权威验证</a:t>
            </a:r>
            <a:endParaRPr lang="zh-CN" altLang="en-US">
              <a:solidFill>
                <a:schemeClr val="bg1"/>
              </a:solidFill>
              <a:latin typeface="微软雅黑" panose="020B0503020204020204" pitchFamily="34" charset="-122"/>
              <a:ea typeface="微软雅黑" panose="020B0503020204020204" pitchFamily="34" charset="-122"/>
            </a:endParaRPr>
          </a:p>
        </p:txBody>
      </p:sp>
      <p:pic>
        <p:nvPicPr>
          <p:cNvPr id="8" name="图片 7"/>
          <p:cNvPicPr/>
          <p:nvPr/>
        </p:nvPicPr>
        <p:blipFill>
          <a:blip r:embed="rId2"/>
          <a:stretch>
            <a:fillRect/>
          </a:stretch>
        </p:blipFill>
        <p:spPr>
          <a:xfrm>
            <a:off x="394335" y="2016760"/>
            <a:ext cx="3836035" cy="2653665"/>
          </a:xfrm>
          <a:prstGeom prst="rect">
            <a:avLst/>
          </a:prstGeom>
        </p:spPr>
      </p:pic>
      <p:sp>
        <p:nvSpPr>
          <p:cNvPr id="20" name="文本框 19"/>
          <p:cNvSpPr txBox="1"/>
          <p:nvPr/>
        </p:nvSpPr>
        <p:spPr>
          <a:xfrm>
            <a:off x="350520" y="4883150"/>
            <a:ext cx="3928745" cy="1383665"/>
          </a:xfrm>
          <a:prstGeom prst="rect">
            <a:avLst/>
          </a:prstGeom>
          <a:noFill/>
        </p:spPr>
        <p:txBody>
          <a:bodyPr wrap="square" rtlCol="0" anchor="t">
            <a:spAutoFit/>
          </a:bodyPr>
          <a:p>
            <a:pPr indent="0" fontAlgn="auto">
              <a:lnSpc>
                <a:spcPct val="100000"/>
              </a:lnSpc>
            </a:pP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实验结果表明，</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60</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天对照中</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组女性的皮肤与</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组</a:t>
            </a:r>
            <a:r>
              <a:rPr lang="zh-CN" altLang="en-US" sz="1400">
                <a:solidFill>
                  <a:schemeClr val="accent3">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相比在面部下垂、鼻唇沟皱纹、皮肤光泽度和均匀度等方面均有明显的改善；</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而在颈部皱纹、皮肤紧实度和干燥度等方面的改善情况相似。证明使用含玻色因成分的抗皱面霜可明显减轻女性的皮肤老化迹象。</a:t>
            </a:r>
            <a:endPar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 name="图片 12"/>
          <p:cNvPicPr>
            <a:picLocks noChangeAspect="1"/>
          </p:cNvPicPr>
          <p:nvPr/>
        </p:nvPicPr>
        <p:blipFill>
          <a:blip r:embed="rId3"/>
          <a:stretch>
            <a:fillRect/>
          </a:stretch>
        </p:blipFill>
        <p:spPr>
          <a:xfrm>
            <a:off x="4495800" y="2016760"/>
            <a:ext cx="3763645" cy="2628900"/>
          </a:xfrm>
          <a:prstGeom prst="rect">
            <a:avLst/>
          </a:prstGeom>
        </p:spPr>
      </p:pic>
      <p:sp>
        <p:nvSpPr>
          <p:cNvPr id="14" name="文本框 13"/>
          <p:cNvSpPr txBox="1"/>
          <p:nvPr/>
        </p:nvSpPr>
        <p:spPr>
          <a:xfrm>
            <a:off x="4298950" y="4872355"/>
            <a:ext cx="3928745" cy="1383665"/>
          </a:xfrm>
          <a:prstGeom prst="rect">
            <a:avLst/>
          </a:prstGeom>
          <a:noFill/>
        </p:spPr>
        <p:txBody>
          <a:bodyPr wrap="square" rtlCol="0" anchor="t">
            <a:spAutoFit/>
          </a:bodyPr>
          <a:p>
            <a:pPr indent="0" fontAlgn="auto">
              <a:lnSpc>
                <a:spcPct val="100000"/>
              </a:lnSpc>
            </a:pP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测试中基底膜特异性蛋白（层连粘蛋白</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332</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α6-</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整合素亚基）是</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DEJ</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结构的主要组成成分，经过测试，</a:t>
            </a:r>
            <a:r>
              <a:rPr lang="zh-CN" altLang="en-US" sz="1400">
                <a:solidFill>
                  <a:schemeClr val="accent3">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玻色因被证明能提升皮肤基底膜特异性蛋白的累积。</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使用了玻色因的皮肤在层连粘蛋白</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332</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α6-</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整合素亚基上分别增加了</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5" name="图片 14"/>
          <p:cNvPicPr>
            <a:picLocks noChangeAspect="1"/>
          </p:cNvPicPr>
          <p:nvPr/>
        </p:nvPicPr>
        <p:blipFill>
          <a:blip r:embed="rId4"/>
          <a:stretch>
            <a:fillRect/>
          </a:stretch>
        </p:blipFill>
        <p:spPr>
          <a:xfrm>
            <a:off x="8662670" y="2016760"/>
            <a:ext cx="2610485" cy="2628900"/>
          </a:xfrm>
          <a:prstGeom prst="rect">
            <a:avLst/>
          </a:prstGeom>
        </p:spPr>
      </p:pic>
      <p:sp>
        <p:nvSpPr>
          <p:cNvPr id="16" name="文本框 15"/>
          <p:cNvSpPr txBox="1"/>
          <p:nvPr/>
        </p:nvSpPr>
        <p:spPr>
          <a:xfrm>
            <a:off x="8383905" y="4883150"/>
            <a:ext cx="3607435" cy="953135"/>
          </a:xfrm>
          <a:prstGeom prst="rect">
            <a:avLst/>
          </a:prstGeom>
          <a:noFill/>
        </p:spPr>
        <p:txBody>
          <a:bodyPr wrap="square" rtlCol="0" anchor="t">
            <a:spAutoFit/>
          </a:bodyPr>
          <a:p>
            <a:pPr indent="0" fontAlgn="auto">
              <a:lnSpc>
                <a:spcPct val="100000"/>
              </a:lnSpc>
            </a:pP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国家权威检测，专业证书加持，证明蜜都的玻色因抗皱面霜，产品有明确的抗皱，紧致功效，用事实说话，用效果见证，抗皱，紧致效果真实</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有效</a:t>
            </a:r>
            <a:endPar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成分</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70845" y="4445"/>
            <a:ext cx="1618615" cy="526415"/>
          </a:xfrm>
          <a:prstGeom prst="rect">
            <a:avLst/>
          </a:prstGeom>
          <a:blipFill>
            <a:blip r:embed="rId2" cstate="print"/>
            <a:stretch>
              <a:fillRect/>
            </a:stretch>
          </a:blipFill>
        </p:spPr>
        <p:txBody>
          <a:bodyPr wrap="square" lIns="0" tIns="0" rIns="0" bIns="0" rtlCol="0"/>
          <a:p>
            <a:pPr>
              <a:lnSpc>
                <a:spcPct val="30000"/>
              </a:lnSpc>
            </a:pPr>
          </a:p>
        </p:txBody>
      </p:sp>
      <p:pic>
        <p:nvPicPr>
          <p:cNvPr id="2" name="https://photo-static-api.fotomore.com/creative/vcg/400/new/VCG211321541695.jpg?uid=386&amp;timestamp=1722407233&amp;sign=22c3413fea2b794015653dfd20ac2bda" descr="高角度的松果在篮子上的桌子"/>
          <p:cNvPicPr>
            <a:picLocks noChangeAspect="1"/>
          </p:cNvPicPr>
          <p:nvPr/>
        </p:nvPicPr>
        <p:blipFill>
          <a:blip r:embed="rId3"/>
          <a:stretch>
            <a:fillRect/>
          </a:stretch>
        </p:blipFill>
        <p:spPr>
          <a:xfrm>
            <a:off x="672465" y="2247900"/>
            <a:ext cx="5202555" cy="3467735"/>
          </a:xfrm>
          <a:prstGeom prst="rect">
            <a:avLst/>
          </a:prstGeom>
        </p:spPr>
      </p:pic>
      <p:pic>
        <p:nvPicPr>
          <p:cNvPr id="4" name="图片 3" descr="微信图片_20240802105654"/>
          <p:cNvPicPr>
            <a:picLocks noChangeAspect="1"/>
          </p:cNvPicPr>
          <p:nvPr/>
        </p:nvPicPr>
        <p:blipFill>
          <a:blip r:embed="rId4"/>
          <a:stretch>
            <a:fillRect/>
          </a:stretch>
        </p:blipFill>
        <p:spPr>
          <a:xfrm>
            <a:off x="81915" y="4525010"/>
            <a:ext cx="2217420" cy="2217420"/>
          </a:xfrm>
          <a:prstGeom prst="rect">
            <a:avLst/>
          </a:prstGeom>
          <a:effectLst>
            <a:outerShdw blurRad="76200" dir="18900000" sy="23000" kx="-1200000" algn="bl" rotWithShape="0">
              <a:prstClr val="black">
                <a:alpha val="20000"/>
              </a:prstClr>
            </a:outerShdw>
          </a:effectLst>
        </p:spPr>
      </p:pic>
      <p:sp>
        <p:nvSpPr>
          <p:cNvPr id="3" name="文本框 2"/>
          <p:cNvSpPr txBox="1"/>
          <p:nvPr/>
        </p:nvSpPr>
        <p:spPr>
          <a:xfrm>
            <a:off x="3607435" y="404495"/>
            <a:ext cx="5758815" cy="521970"/>
          </a:xfrm>
          <a:prstGeom prst="rect">
            <a:avLst/>
          </a:prstGeom>
          <a:noFill/>
        </p:spPr>
        <p:txBody>
          <a:bodyPr wrap="square" rtlCol="0">
            <a:spAutoFit/>
          </a:bodyPr>
          <a:p>
            <a:pPr algn="ct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黑松露被称为</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可以吃的黑钻石</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5"/>
            </p:custDataLst>
          </p:nvPr>
        </p:nvSpPr>
        <p:spPr>
          <a:xfrm>
            <a:off x="6448425" y="1774190"/>
            <a:ext cx="1936750" cy="460375"/>
          </a:xfrm>
          <a:prstGeom prst="rect">
            <a:avLst/>
          </a:prstGeom>
          <a:noFill/>
        </p:spPr>
        <p:txBody>
          <a:bodyPr wrap="square" rtlCol="0">
            <a:spAutoFit/>
          </a:bodyPr>
          <a:p>
            <a:pPr marL="285750" indent="-285750">
              <a:buFont typeface="Wingdings" panose="05000000000000000000" charset="0"/>
              <a:buChar char="Ø"/>
            </a:pPr>
            <a:r>
              <a:rPr lang="zh-CN" altLang="en-US" sz="2400"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rPr>
              <a:t>营养价值</a:t>
            </a:r>
            <a:endParaRPr lang="zh-CN" altLang="en-US" sz="2400"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endParaRPr>
          </a:p>
        </p:txBody>
      </p:sp>
      <p:sp>
        <p:nvSpPr>
          <p:cNvPr id="8" name="文本框 7"/>
          <p:cNvSpPr txBox="1"/>
          <p:nvPr>
            <p:custDataLst>
              <p:tags r:id="rId6"/>
            </p:custDataLst>
          </p:nvPr>
        </p:nvSpPr>
        <p:spPr>
          <a:xfrm>
            <a:off x="6448425" y="2186940"/>
            <a:ext cx="4732020" cy="1209675"/>
          </a:xfrm>
          <a:prstGeom prst="rect">
            <a:avLst/>
          </a:prstGeom>
          <a:noFill/>
        </p:spPr>
        <p:txBody>
          <a:bodyPr wrap="square" rtlCol="0">
            <a:spAutoFit/>
          </a:bodyPr>
          <a:p>
            <a:pPr>
              <a:lnSpc>
                <a:spcPct val="130000"/>
              </a:lnSpc>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黑松露也称块菌，有丰富的蛋白质、</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种氨基酸（</a:t>
            </a:r>
            <a:r>
              <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包括人体不能合成的</a:t>
            </a:r>
            <a:r>
              <a:rPr lang="en-US" altLang="zh-CN"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种氨基酸</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）、不饱和脂肪酸、多种维生素、必须微量元素等，以及腺苷、松露酸、松露多肽等大量代谢产物，具有极高的营养价值。</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custDataLst>
              <p:tags r:id="rId7"/>
            </p:custDataLst>
          </p:nvPr>
        </p:nvSpPr>
        <p:spPr>
          <a:xfrm>
            <a:off x="6448425" y="3397885"/>
            <a:ext cx="2712720" cy="460375"/>
          </a:xfrm>
          <a:prstGeom prst="rect">
            <a:avLst/>
          </a:prstGeom>
          <a:noFill/>
        </p:spPr>
        <p:txBody>
          <a:bodyPr wrap="square" rtlCol="0">
            <a:spAutoFit/>
          </a:bodyPr>
          <a:p>
            <a:pPr marL="285750" indent="-285750">
              <a:buFont typeface="Wingdings" panose="05000000000000000000" charset="0"/>
              <a:buChar char="Ø"/>
            </a:pPr>
            <a:r>
              <a:rPr lang="en-US" altLang="zh-CN" sz="2400"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rPr>
              <a:t>“</a:t>
            </a:r>
            <a:r>
              <a:rPr lang="zh-CN" altLang="en-US" sz="2400"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rPr>
              <a:t>钻石级</a:t>
            </a:r>
            <a:r>
              <a:rPr lang="en-US" altLang="zh-CN" sz="2400"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rPr>
              <a:t>”</a:t>
            </a:r>
            <a:r>
              <a:rPr lang="zh-CN" altLang="en-US" sz="2400"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rPr>
              <a:t>珍宝</a:t>
            </a:r>
            <a:endParaRPr lang="zh-CN" altLang="en-US" sz="2400"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endParaRPr>
          </a:p>
        </p:txBody>
      </p:sp>
      <p:sp>
        <p:nvSpPr>
          <p:cNvPr id="15" name="文本框 14"/>
          <p:cNvSpPr txBox="1"/>
          <p:nvPr>
            <p:custDataLst>
              <p:tags r:id="rId8"/>
            </p:custDataLst>
          </p:nvPr>
        </p:nvSpPr>
        <p:spPr>
          <a:xfrm>
            <a:off x="6448425" y="3840480"/>
            <a:ext cx="4732020" cy="650240"/>
          </a:xfrm>
          <a:prstGeom prst="rect">
            <a:avLst/>
          </a:prstGeom>
          <a:noFill/>
        </p:spPr>
        <p:txBody>
          <a:bodyPr wrap="square" rtlCol="0">
            <a:spAutoFit/>
          </a:bodyPr>
          <a:p>
            <a:pPr>
              <a:lnSpc>
                <a:spcPct val="130000"/>
              </a:lnSpc>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松露大约有</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种不同的品种，在众多种类种，黑松露评价最高。人们食用已经有</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2000</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多年历史了。</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框 16"/>
          <p:cNvSpPr txBox="1"/>
          <p:nvPr>
            <p:custDataLst>
              <p:tags r:id="rId9"/>
            </p:custDataLst>
          </p:nvPr>
        </p:nvSpPr>
        <p:spPr>
          <a:xfrm>
            <a:off x="6448425" y="4518025"/>
            <a:ext cx="1936750" cy="460375"/>
          </a:xfrm>
          <a:prstGeom prst="rect">
            <a:avLst/>
          </a:prstGeom>
          <a:noFill/>
        </p:spPr>
        <p:txBody>
          <a:bodyPr wrap="square" rtlCol="0">
            <a:spAutoFit/>
          </a:bodyPr>
          <a:p>
            <a:pPr marL="285750" indent="-285750">
              <a:buFont typeface="Wingdings" panose="05000000000000000000" charset="0"/>
              <a:buChar char="Ø"/>
            </a:pPr>
            <a:r>
              <a:rPr lang="zh-CN" altLang="en-US" sz="2400"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rPr>
              <a:t>养肤价值</a:t>
            </a:r>
            <a:endParaRPr lang="zh-CN" altLang="en-US" sz="2400"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endParaRPr>
          </a:p>
        </p:txBody>
      </p:sp>
      <p:sp>
        <p:nvSpPr>
          <p:cNvPr id="18" name="文本框 17"/>
          <p:cNvSpPr txBox="1"/>
          <p:nvPr>
            <p:custDataLst>
              <p:tags r:id="rId10"/>
            </p:custDataLst>
          </p:nvPr>
        </p:nvSpPr>
        <p:spPr>
          <a:xfrm>
            <a:off x="6448425" y="4937760"/>
            <a:ext cx="4732020" cy="1598295"/>
          </a:xfrm>
          <a:prstGeom prst="rect">
            <a:avLst/>
          </a:prstGeom>
          <a:noFill/>
        </p:spPr>
        <p:txBody>
          <a:bodyPr wrap="square" rtlCol="0">
            <a:spAutoFit/>
          </a:bodyPr>
          <a:p>
            <a:pPr>
              <a:lnSpc>
                <a:spcPct val="140000"/>
              </a:lnSpc>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黑松露被称为</a:t>
            </a:r>
            <a:r>
              <a:rPr lang="en-US" altLang="zh-CN"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黑色钻石</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含有丰富的氨基酸、矿物质和珍贵的有机酸成分，有很好</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舒润呵护</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和肌肤</a:t>
            </a:r>
            <a:r>
              <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屏障保护</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能力，</a:t>
            </a:r>
            <a:r>
              <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有效嫩肤</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及改善皮肤的暗沉状态，同时还可以</a:t>
            </a:r>
            <a:r>
              <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促进肌肤活性</a:t>
            </a:r>
            <a:r>
              <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吸收。</a:t>
            </a:r>
            <a:endPar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抗皱紧致、紧实淡纹、保湿嫩肤、焕颜</a:t>
            </a:r>
            <a:r>
              <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rPr>
              <a:t>亮肤</a:t>
            </a:r>
            <a:endParaRPr lang="zh-CN" altLang="en-US" sz="1400">
              <a:solidFill>
                <a:srgbClr val="F2BA02">
                  <a:lumMod val="75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0" name="直接连接符 9"/>
          <p:cNvCxnSpPr/>
          <p:nvPr/>
        </p:nvCxnSpPr>
        <p:spPr>
          <a:xfrm>
            <a:off x="3607435" y="960120"/>
            <a:ext cx="5758815" cy="0"/>
          </a:xfrm>
          <a:prstGeom prst="line">
            <a:avLst/>
          </a:prstGeom>
          <a:ln w="12700" cmpd="sng">
            <a:solidFill>
              <a:schemeClr val="tx1"/>
            </a:solidFill>
            <a:prstDash val="solid"/>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1000"/>
          </a:schemeClr>
        </a:solidFill>
        <a:effectLst/>
      </p:bgPr>
    </p:bg>
    <p:spTree>
      <p:nvGrpSpPr>
        <p:cNvPr id="1" name=""/>
        <p:cNvGrpSpPr/>
        <p:nvPr/>
      </p:nvGrpSpPr>
      <p:grpSpPr/>
      <p:pic>
        <p:nvPicPr>
          <p:cNvPr id="2" name="https://photo-static-api.fotomore.com/creative/vcg/veer/400/new/VCG41N512907864.jpg?uid=386&amp;timestamp=1722394933&amp;sign=fc0fb8161eeedae9a91e958cd4ce6cb6" descr="黑色长途跋涉背景"/>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solidFill>
            <a:schemeClr val="tx1">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rcRect l="6319" t="6366" r="3808" b="7961"/>
          <a:stretch>
            <a:fillRect/>
          </a:stretch>
        </p:blipFill>
        <p:spPr>
          <a:xfrm>
            <a:off x="380365" y="2016125"/>
            <a:ext cx="3890010" cy="2370455"/>
          </a:xfrm>
          <a:prstGeom prst="roundRect">
            <a:avLst/>
          </a:prstGeom>
        </p:spPr>
      </p:pic>
      <p:pic>
        <p:nvPicPr>
          <p:cNvPr id="4" name="图片 3"/>
          <p:cNvPicPr>
            <a:picLocks noChangeAspect="1"/>
          </p:cNvPicPr>
          <p:nvPr/>
        </p:nvPicPr>
        <p:blipFill>
          <a:blip r:embed="rId3"/>
          <a:srcRect l="1105" t="6038" b="3501"/>
          <a:stretch>
            <a:fillRect/>
          </a:stretch>
        </p:blipFill>
        <p:spPr>
          <a:xfrm>
            <a:off x="422910" y="4852035"/>
            <a:ext cx="3807460" cy="1132205"/>
          </a:xfrm>
          <a:prstGeom prst="rect">
            <a:avLst/>
          </a:prstGeom>
        </p:spPr>
      </p:pic>
      <p:pic>
        <p:nvPicPr>
          <p:cNvPr id="6" name="图片 5"/>
          <p:cNvPicPr>
            <a:picLocks noChangeAspect="1"/>
          </p:cNvPicPr>
          <p:nvPr/>
        </p:nvPicPr>
        <p:blipFill>
          <a:blip r:embed="rId4"/>
          <a:srcRect l="2210" t="4370" r="2956" b="5003"/>
          <a:stretch>
            <a:fillRect/>
          </a:stretch>
        </p:blipFill>
        <p:spPr>
          <a:xfrm>
            <a:off x="4618355" y="2016760"/>
            <a:ext cx="3467100" cy="2369820"/>
          </a:xfrm>
          <a:prstGeom prst="roundRect">
            <a:avLst/>
          </a:prstGeom>
        </p:spPr>
      </p:pic>
      <p:pic>
        <p:nvPicPr>
          <p:cNvPr id="7" name="图片 6"/>
          <p:cNvPicPr>
            <a:picLocks noChangeAspect="1"/>
          </p:cNvPicPr>
          <p:nvPr/>
        </p:nvPicPr>
        <p:blipFill>
          <a:blip r:embed="rId5"/>
          <a:srcRect t="6208"/>
          <a:stretch>
            <a:fillRect/>
          </a:stretch>
        </p:blipFill>
        <p:spPr>
          <a:xfrm>
            <a:off x="4726940" y="4645660"/>
            <a:ext cx="3414395" cy="1419860"/>
          </a:xfrm>
          <a:prstGeom prst="rect">
            <a:avLst/>
          </a:prstGeom>
        </p:spPr>
      </p:pic>
      <p:sp>
        <p:nvSpPr>
          <p:cNvPr id="10" name="文本框 9"/>
          <p:cNvSpPr txBox="1"/>
          <p:nvPr/>
        </p:nvSpPr>
        <p:spPr>
          <a:xfrm>
            <a:off x="1852930" y="875665"/>
            <a:ext cx="8730615" cy="521970"/>
          </a:xfrm>
          <a:prstGeom prst="rect">
            <a:avLst/>
          </a:prstGeom>
          <a:noFill/>
        </p:spPr>
        <p:txBody>
          <a:bodyPr wrap="square" rtlCol="0">
            <a:spAutoFit/>
          </a:bodyPr>
          <a:p>
            <a:r>
              <a:rPr lang="zh-CN" sz="2800" b="1">
                <a:solidFill>
                  <a:schemeClr val="bg1">
                    <a:lumMod val="85000"/>
                  </a:schemeClr>
                </a:solidFill>
              </a:rPr>
              <a:t>经权威第三方测试</a:t>
            </a:r>
            <a:r>
              <a:rPr lang="en-US" altLang="zh-CN" sz="2800" b="1">
                <a:solidFill>
                  <a:schemeClr val="bg1">
                    <a:lumMod val="85000"/>
                  </a:schemeClr>
                </a:solidFill>
              </a:rPr>
              <a:t>   </a:t>
            </a:r>
            <a:r>
              <a:rPr lang="zh-CN" altLang="en-US" sz="2800" b="1">
                <a:solidFill>
                  <a:schemeClr val="bg1">
                    <a:lumMod val="85000"/>
                  </a:schemeClr>
                </a:solidFill>
              </a:rPr>
              <a:t>黑松露</a:t>
            </a:r>
            <a:r>
              <a:rPr lang="zh-CN" altLang="en-US" sz="2800" b="1">
                <a:solidFill>
                  <a:schemeClr val="bg1">
                    <a:lumMod val="85000"/>
                  </a:schemeClr>
                </a:solidFill>
                <a:sym typeface="+mn-ea"/>
              </a:rPr>
              <a:t>保湿、</a:t>
            </a:r>
            <a:r>
              <a:rPr lang="zh-CN" altLang="en-US" sz="2800" b="1">
                <a:solidFill>
                  <a:schemeClr val="bg1">
                    <a:lumMod val="85000"/>
                  </a:schemeClr>
                </a:solidFill>
              </a:rPr>
              <a:t>抗皱、紧致</a:t>
            </a:r>
            <a:r>
              <a:rPr lang="en-US" altLang="zh-CN" sz="2800" b="1">
                <a:solidFill>
                  <a:schemeClr val="bg1">
                    <a:lumMod val="85000"/>
                  </a:schemeClr>
                </a:solidFill>
              </a:rPr>
              <a:t> </a:t>
            </a:r>
            <a:r>
              <a:rPr lang="zh-CN" altLang="en-US" sz="2800" b="1">
                <a:solidFill>
                  <a:schemeClr val="bg1">
                    <a:lumMod val="85000"/>
                  </a:schemeClr>
                </a:solidFill>
              </a:rPr>
              <a:t>功效显著</a:t>
            </a:r>
            <a:endParaRPr lang="zh-CN" altLang="en-US" sz="2800" b="1">
              <a:solidFill>
                <a:schemeClr val="bg1">
                  <a:lumMod val="85000"/>
                </a:schemeClr>
              </a:solidFill>
            </a:endParaRPr>
          </a:p>
        </p:txBody>
      </p:sp>
      <p:sp>
        <p:nvSpPr>
          <p:cNvPr id="21" name="文本框 20"/>
          <p:cNvSpPr txBox="1"/>
          <p:nvPr/>
        </p:nvSpPr>
        <p:spPr>
          <a:xfrm>
            <a:off x="422910" y="312420"/>
            <a:ext cx="1351915" cy="368300"/>
          </a:xfrm>
          <a:prstGeom prst="rect">
            <a:avLst/>
          </a:prstGeom>
          <a:noFill/>
        </p:spPr>
        <p:txBody>
          <a:bodyPr wrap="square" rtlCol="0">
            <a:spAutoFit/>
          </a:bodyPr>
          <a:p>
            <a:r>
              <a:rPr lang="zh-CN" altLang="en-US">
                <a:solidFill>
                  <a:schemeClr val="bg1"/>
                </a:solidFill>
                <a:latin typeface="微软雅黑" panose="020B0503020204020204" pitchFamily="34" charset="-122"/>
                <a:ea typeface="微软雅黑" panose="020B0503020204020204" pitchFamily="34" charset="-122"/>
              </a:rPr>
              <a:t>▊</a:t>
            </a:r>
            <a:r>
              <a:rPr lang="en-US" altLang="zh-CN">
                <a:solidFill>
                  <a:schemeClr val="bg1"/>
                </a:solidFill>
                <a:latin typeface="微软雅黑" panose="020B0503020204020204" pitchFamily="34" charset="-122"/>
                <a:ea typeface="微软雅黑" panose="020B0503020204020204" pitchFamily="34" charset="-122"/>
              </a:rPr>
              <a:t> </a:t>
            </a:r>
            <a:r>
              <a:rPr lang="zh-CN" altLang="en-US">
                <a:solidFill>
                  <a:schemeClr val="bg1"/>
                </a:solidFill>
                <a:latin typeface="微软雅黑" panose="020B0503020204020204" pitchFamily="34" charset="-122"/>
                <a:ea typeface="微软雅黑" panose="020B0503020204020204" pitchFamily="34" charset="-122"/>
              </a:rPr>
              <a:t>权威验证</a:t>
            </a:r>
            <a:endParaRPr lang="zh-CN" altLang="en-US">
              <a:solidFill>
                <a:schemeClr val="bg1"/>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6"/>
          <a:srcRect l="137" t="342" r="546"/>
          <a:stretch>
            <a:fillRect/>
          </a:stretch>
        </p:blipFill>
        <p:spPr>
          <a:xfrm>
            <a:off x="8401685" y="2016760"/>
            <a:ext cx="3196590" cy="2210435"/>
          </a:xfrm>
          <a:prstGeom prst="roundRect">
            <a:avLst/>
          </a:prstGeom>
        </p:spPr>
      </p:pic>
      <p:pic>
        <p:nvPicPr>
          <p:cNvPr id="12" name="图片 11"/>
          <p:cNvPicPr>
            <a:picLocks noChangeAspect="1"/>
          </p:cNvPicPr>
          <p:nvPr/>
        </p:nvPicPr>
        <p:blipFill>
          <a:blip r:embed="rId7"/>
          <a:stretch>
            <a:fillRect/>
          </a:stretch>
        </p:blipFill>
        <p:spPr>
          <a:xfrm>
            <a:off x="8426450" y="4568190"/>
            <a:ext cx="3171825" cy="15525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成分</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15" name="文本框 14"/>
          <p:cNvSpPr txBox="1"/>
          <p:nvPr/>
        </p:nvSpPr>
        <p:spPr>
          <a:xfrm>
            <a:off x="3335020" y="365125"/>
            <a:ext cx="5758815" cy="521970"/>
          </a:xfrm>
          <a:prstGeom prst="rect">
            <a:avLst/>
          </a:prstGeom>
          <a:noFill/>
        </p:spPr>
        <p:txBody>
          <a:bodyPr wrap="square" rtlCol="0">
            <a:spAutoFit/>
          </a:bodyPr>
          <a:p>
            <a:pPr algn="ctr"/>
            <a:r>
              <a:rPr lang="zh-CN"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抗氧</a:t>
            </a:r>
            <a:r>
              <a:rPr lang="en-US" altLang="zh-CN"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修护科技抗老黄金成分</a:t>
            </a:r>
            <a:endPar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3" name="文本框 42"/>
          <p:cNvSpPr txBox="1"/>
          <p:nvPr>
            <p:custDataLst>
              <p:tags r:id="rId3"/>
            </p:custDataLst>
          </p:nvPr>
        </p:nvSpPr>
        <p:spPr>
          <a:xfrm>
            <a:off x="5882640" y="4185920"/>
            <a:ext cx="6066790" cy="2168525"/>
          </a:xfrm>
          <a:prstGeom prst="rect">
            <a:avLst/>
          </a:prstGeom>
          <a:noFill/>
        </p:spPr>
        <p:txBody>
          <a:bodyPr wrap="square" rtlCol="0">
            <a:spAutoFit/>
          </a:bodyPr>
          <a:p>
            <a:pPr>
              <a:lnSpc>
                <a:spcPct val="150000"/>
              </a:lnSpc>
            </a:pPr>
            <a:r>
              <a:rPr lang="zh-CN" altLang="en-US" sz="20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修护肌肤小能手</a:t>
            </a:r>
            <a:endParaRPr lang="zh-CN" altLang="en-US" sz="20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400">
                <a:solidFill>
                  <a:schemeClr val="tx1"/>
                </a:solidFill>
                <a:latin typeface="微软雅黑" panose="020B0503020204020204" pitchFamily="34" charset="-122"/>
                <a:ea typeface="微软雅黑" panose="020B0503020204020204" pitchFamily="34" charset="-122"/>
                <a:sym typeface="+mn-ea"/>
              </a:rPr>
              <a:t>在极端环境下生长的</a:t>
            </a:r>
            <a:r>
              <a:rPr lang="zh-CN" altLang="en-US" sz="1400">
                <a:latin typeface="微软雅黑" panose="020B0503020204020204" pitchFamily="34" charset="-122"/>
                <a:ea typeface="微软雅黑" panose="020B0503020204020204" pitchFamily="34" charset="-122"/>
                <a:sym typeface="+mn-ea"/>
              </a:rPr>
              <a:t>依克多因，其补水力、保湿力、修护力都</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是极强的，</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超强结合水分子能力，形成肌底</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水盾</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极致保水能力，可以增加肌肤防御</a:t>
            </a:r>
            <a:r>
              <a:rPr lang="zh-CN" altLang="en-US" sz="1400">
                <a:latin typeface="微软雅黑" panose="020B0503020204020204" pitchFamily="34" charset="-122"/>
                <a:ea typeface="微软雅黑" panose="020B0503020204020204" pitchFamily="34" charset="-122"/>
                <a:sym typeface="+mn-ea"/>
              </a:rPr>
              <a:t>力，维稳肌肤屏障力，同时形成肌肤保护膜，防止日晒光老化等</a:t>
            </a:r>
            <a:r>
              <a:rPr lang="zh-CN" altLang="en-US" sz="1400">
                <a:latin typeface="微软雅黑" panose="020B0503020204020204" pitchFamily="34" charset="-122"/>
                <a:ea typeface="微软雅黑" panose="020B0503020204020204" pitchFamily="34" charset="-122"/>
                <a:sym typeface="+mn-ea"/>
              </a:rPr>
              <a:t>问题，</a:t>
            </a:r>
            <a:endParaRPr lang="zh-CN" altLang="en-US" sz="1400">
              <a:latin typeface="微软雅黑" panose="020B0503020204020204" pitchFamily="34" charset="-122"/>
              <a:ea typeface="微软雅黑" panose="020B0503020204020204" pitchFamily="34" charset="-122"/>
              <a:sym typeface="+mn-ea"/>
            </a:endParaRPr>
          </a:p>
          <a:p>
            <a:pPr>
              <a:lnSpc>
                <a:spcPct val="150000"/>
              </a:lnSpc>
            </a:pPr>
            <a:endParaRPr lang="zh-CN" altLang="en-US" sz="1400">
              <a:latin typeface="微软雅黑" panose="020B0503020204020204" pitchFamily="34" charset="-122"/>
              <a:ea typeface="微软雅黑" panose="020B0503020204020204" pitchFamily="34" charset="-122"/>
              <a:sym typeface="+mn-ea"/>
            </a:endParaRPr>
          </a:p>
          <a:p>
            <a:pPr>
              <a:lnSpc>
                <a:spcPct val="150000"/>
              </a:lnSpc>
            </a:pPr>
            <a:r>
              <a:rPr lang="zh-CN" altLang="en-US" sz="1400" dirty="0" smtClean="0">
                <a:solidFill>
                  <a:schemeClr val="tx1"/>
                </a:solidFill>
                <a:latin typeface="微软雅黑" panose="020B0503020204020204" pitchFamily="34" charset="-122"/>
                <a:ea typeface="微软雅黑" panose="020B0503020204020204" pitchFamily="34" charset="-122"/>
                <a:cs typeface="+mj-ea"/>
                <a:sym typeface="+mn-ea"/>
              </a:rPr>
              <a:t>高效修复，紧致</a:t>
            </a:r>
            <a:r>
              <a:rPr lang="zh-CN" altLang="en-US" sz="1400" dirty="0" smtClean="0">
                <a:solidFill>
                  <a:schemeClr val="tx1"/>
                </a:solidFill>
                <a:latin typeface="微软雅黑" panose="020B0503020204020204" pitchFamily="34" charset="-122"/>
                <a:ea typeface="微软雅黑" panose="020B0503020204020204" pitchFamily="34" charset="-122"/>
                <a:cs typeface="+mj-ea"/>
                <a:sym typeface="+mn-ea"/>
              </a:rPr>
              <a:t>抗皱，抗老抗光，补水提亮</a:t>
            </a:r>
            <a:endParaRPr lang="zh-CN" altLang="en-US" sz="1400" dirty="0" smtClean="0">
              <a:solidFill>
                <a:schemeClr val="tx1"/>
              </a:solidFill>
              <a:latin typeface="微软雅黑" panose="020B0503020204020204" pitchFamily="34" charset="-122"/>
              <a:ea typeface="微软雅黑" panose="020B0503020204020204" pitchFamily="34" charset="-122"/>
              <a:cs typeface="+mj-ea"/>
              <a:sym typeface="+mn-ea"/>
            </a:endParaRPr>
          </a:p>
        </p:txBody>
      </p:sp>
      <p:sp>
        <p:nvSpPr>
          <p:cNvPr id="44" name="文本框 43"/>
          <p:cNvSpPr txBox="1"/>
          <p:nvPr>
            <p:custDataLst>
              <p:tags r:id="rId4"/>
            </p:custDataLst>
          </p:nvPr>
        </p:nvSpPr>
        <p:spPr>
          <a:xfrm>
            <a:off x="5233670" y="1755140"/>
            <a:ext cx="5997575" cy="2168525"/>
          </a:xfrm>
          <a:prstGeom prst="rect">
            <a:avLst/>
          </a:prstGeom>
          <a:noFill/>
        </p:spPr>
        <p:txBody>
          <a:bodyPr wrap="square" rtlCol="0">
            <a:spAutoFit/>
          </a:bodyPr>
          <a:p>
            <a:pPr algn="l">
              <a:lnSpc>
                <a:spcPct val="150000"/>
              </a:lnSpc>
              <a:buClrTx/>
              <a:buSzTx/>
              <a:buFontTx/>
            </a:pPr>
            <a:r>
              <a:rPr lang="zh-CN" altLang="en-US" sz="20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天然抗氧成分  抗氧“黑马</a:t>
            </a:r>
            <a:r>
              <a:rPr lang="en-US" altLang="zh-CN" sz="1400">
                <a:solidFill>
                  <a:schemeClr val="bg1">
                    <a:lumMod val="95000"/>
                  </a:schemeClr>
                </a:solidFill>
                <a:sym typeface="+mn-ea"/>
              </a:rPr>
              <a:t>”</a:t>
            </a:r>
            <a:endParaRPr lang="zh-CN" altLang="en-US" sz="1400" b="1">
              <a:solidFill>
                <a:schemeClr val="tx1"/>
              </a:solidFill>
              <a:latin typeface="微软雅黑" panose="020B0503020204020204" pitchFamily="34" charset="-122"/>
              <a:ea typeface="微软雅黑" panose="020B0503020204020204" pitchFamily="34" charset="-122"/>
            </a:endParaRPr>
          </a:p>
          <a:p>
            <a:pPr algn="l">
              <a:lnSpc>
                <a:spcPct val="150000"/>
              </a:lnSpc>
              <a:buClrTx/>
              <a:buSzTx/>
              <a:buFontTx/>
            </a:pPr>
            <a:r>
              <a:rPr lang="zh-CN" altLang="en-US" sz="1400">
                <a:solidFill>
                  <a:schemeClr val="tx1"/>
                </a:solidFill>
                <a:latin typeface="微软雅黑" panose="020B0503020204020204" pitchFamily="34" charset="-122"/>
                <a:ea typeface="微软雅黑" panose="020B0503020204020204" pitchFamily="34" charset="-122"/>
                <a:sym typeface="+mn-ea"/>
              </a:rPr>
              <a:t>丰富的活性物质，帮助抗氧换肤，焕活肌底，提亮肤色，改善暗沉色斑问题，同时促进肌底活性，增加肌肤弹性与韧性，并且有效预防肌肤皱纹，帮助保湿嫩肤，抗皱，紧致</a:t>
            </a:r>
            <a:r>
              <a:rPr lang="zh-CN" altLang="en-US" sz="1400">
                <a:solidFill>
                  <a:schemeClr val="tx1"/>
                </a:solidFill>
                <a:latin typeface="微软雅黑" panose="020B0503020204020204" pitchFamily="34" charset="-122"/>
                <a:ea typeface="微软雅黑" panose="020B0503020204020204" pitchFamily="34" charset="-122"/>
                <a:sym typeface="+mn-ea"/>
              </a:rPr>
              <a:t>肌肤、</a:t>
            </a:r>
            <a:endParaRPr lang="zh-CN" altLang="en-US" sz="1400">
              <a:solidFill>
                <a:schemeClr val="tx1"/>
              </a:solidFill>
              <a:latin typeface="微软雅黑" panose="020B0503020204020204" pitchFamily="34" charset="-122"/>
              <a:ea typeface="微软雅黑" panose="020B0503020204020204" pitchFamily="34" charset="-122"/>
              <a:sym typeface="+mn-ea"/>
            </a:endParaRPr>
          </a:p>
          <a:p>
            <a:pPr algn="l">
              <a:lnSpc>
                <a:spcPct val="150000"/>
              </a:lnSpc>
              <a:buClrTx/>
              <a:buSzTx/>
              <a:buFontTx/>
            </a:pPr>
            <a:endParaRPr lang="zh-CN" altLang="en-US" sz="1400">
              <a:solidFill>
                <a:schemeClr val="tx1"/>
              </a:solidFill>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zh-CN" altLang="en-US" sz="1400">
                <a:solidFill>
                  <a:schemeClr val="tx1"/>
                </a:solidFill>
                <a:latin typeface="微软雅黑" panose="020B0503020204020204" pitchFamily="34" charset="-122"/>
                <a:ea typeface="微软雅黑" panose="020B0503020204020204" pitchFamily="34" charset="-122"/>
                <a:sym typeface="+mn-ea"/>
              </a:rPr>
              <a:t>抗皱嫩肤、亮肤修颜、细腻饱满，紧致</a:t>
            </a:r>
            <a:r>
              <a:rPr lang="zh-CN" altLang="en-US" sz="1400">
                <a:solidFill>
                  <a:schemeClr val="tx1"/>
                </a:solidFill>
                <a:latin typeface="微软雅黑" panose="020B0503020204020204" pitchFamily="34" charset="-122"/>
                <a:ea typeface="微软雅黑" panose="020B0503020204020204" pitchFamily="34" charset="-122"/>
                <a:sym typeface="+mn-ea"/>
              </a:rPr>
              <a:t>饱满</a:t>
            </a:r>
            <a:endParaRPr lang="zh-CN" altLang="en-US" sz="1400">
              <a:solidFill>
                <a:schemeClr val="tx1"/>
              </a:solidFill>
              <a:latin typeface="微软雅黑" panose="020B0503020204020204" pitchFamily="34" charset="-122"/>
              <a:ea typeface="微软雅黑" panose="020B0503020204020204" pitchFamily="34" charset="-122"/>
              <a:sym typeface="+mn-ea"/>
            </a:endParaRPr>
          </a:p>
        </p:txBody>
      </p:sp>
      <p:pic>
        <p:nvPicPr>
          <p:cNvPr id="17" name="https://photo-static-api.fotomore.com/creative/vcg/veer/400/new/VCG41N480806788.jpg?uid=386&amp;timestamp=1717121303&amp;sign=d23e0f67105f68ff91c00a38d5d5fdd4" descr="分子原子"/>
          <p:cNvPicPr>
            <a:picLocks noChangeAspect="1"/>
          </p:cNvPicPr>
          <p:nvPr>
            <p:custDataLst>
              <p:tags r:id="rId5"/>
            </p:custDataLst>
          </p:nvPr>
        </p:nvPicPr>
        <p:blipFill>
          <a:blip r:embed="rId6"/>
          <a:srcRect l="37098" t="14769" r="9669"/>
          <a:stretch>
            <a:fillRect/>
          </a:stretch>
        </p:blipFill>
        <p:spPr>
          <a:xfrm>
            <a:off x="1405255" y="1789430"/>
            <a:ext cx="2586990" cy="2497455"/>
          </a:xfrm>
          <a:prstGeom prst="ellipse">
            <a:avLst/>
          </a:prstGeom>
          <a:effectLst>
            <a:outerShdw blurRad="63500" sx="102000" sy="102000" algn="ctr" rotWithShape="0">
              <a:prstClr val="black">
                <a:alpha val="40000"/>
              </a:prstClr>
            </a:outerShdw>
          </a:effectLst>
        </p:spPr>
      </p:pic>
      <p:sp>
        <p:nvSpPr>
          <p:cNvPr id="4" name="文本框 3"/>
          <p:cNvSpPr txBox="1"/>
          <p:nvPr/>
        </p:nvSpPr>
        <p:spPr>
          <a:xfrm>
            <a:off x="3272155" y="1054100"/>
            <a:ext cx="6096000" cy="368300"/>
          </a:xfrm>
          <a:prstGeom prst="rect">
            <a:avLst/>
          </a:prstGeom>
          <a:noFill/>
        </p:spPr>
        <p:txBody>
          <a:bodyPr wrap="square" rtlCol="0" anchor="t">
            <a:spAutoFit/>
          </a:bodyPr>
          <a:p>
            <a:pPr algn="ct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协同</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大进口</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四</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重进阶肌底对抗</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超强阵容助力年轻态</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6" name="https://photo-static-api.fotomore.com/creative/vcg/veer/400/new/VCG41N470755242.jpg?uid=386&amp;timestamp=1717121176&amp;sign=abf9f985346b522f0b07507eec6bd898" descr="分子结构"/>
          <p:cNvPicPr>
            <a:picLocks noChangeAspect="1"/>
          </p:cNvPicPr>
          <p:nvPr>
            <p:custDataLst>
              <p:tags r:id="rId7"/>
            </p:custDataLst>
          </p:nvPr>
        </p:nvPicPr>
        <p:blipFill>
          <a:blip r:embed="rId8"/>
          <a:srcRect l="20236"/>
          <a:stretch>
            <a:fillRect/>
          </a:stretch>
        </p:blipFill>
        <p:spPr>
          <a:xfrm>
            <a:off x="1967865" y="3372485"/>
            <a:ext cx="2538095" cy="2386965"/>
          </a:xfrm>
          <a:prstGeom prst="ellipse">
            <a:avLst/>
          </a:prstGeom>
          <a:effectLst>
            <a:outerShdw blurRad="63500" sx="102000" sy="102000" algn="ctr" rotWithShape="0">
              <a:prstClr val="black">
                <a:alpha val="40000"/>
              </a:prstClr>
            </a:outerShdw>
          </a:effectLst>
        </p:spPr>
      </p:pic>
      <p:pic>
        <p:nvPicPr>
          <p:cNvPr id="46" name="object 31"/>
          <p:cNvPicPr/>
          <p:nvPr>
            <p:custDataLst>
              <p:tags r:id="rId9"/>
            </p:custDataLst>
          </p:nvPr>
        </p:nvPicPr>
        <p:blipFill>
          <a:blip r:embed="rId10" cstate="print"/>
          <a:srcRect l="17637" t="15905" r="17071" b="14864"/>
          <a:stretch>
            <a:fillRect/>
          </a:stretch>
        </p:blipFill>
        <p:spPr>
          <a:xfrm>
            <a:off x="299720" y="1229360"/>
            <a:ext cx="4632325" cy="5405120"/>
          </a:xfrm>
          <a:prstGeom prst="rect">
            <a:avLst/>
          </a:prstGeom>
        </p:spPr>
      </p:pic>
      <p:sp>
        <p:nvSpPr>
          <p:cNvPr id="40" name="矩形 39"/>
          <p:cNvSpPr/>
          <p:nvPr>
            <p:custDataLst>
              <p:tags r:id="rId11"/>
            </p:custDataLst>
          </p:nvPr>
        </p:nvSpPr>
        <p:spPr>
          <a:xfrm>
            <a:off x="819785" y="6092190"/>
            <a:ext cx="3359785" cy="54229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buClrTx/>
              <a:buSzTx/>
              <a:buFontTx/>
            </a:pPr>
            <a:r>
              <a:rPr lang="zh-CN" altLang="en-US" sz="2400" b="1">
                <a:solidFill>
                  <a:schemeClr val="tx1"/>
                </a:solidFill>
                <a:latin typeface="微软雅黑" panose="020B0503020204020204" pitchFamily="34" charset="-122"/>
                <a:ea typeface="微软雅黑" panose="020B0503020204020204" pitchFamily="34" charset="-122"/>
                <a:sym typeface="+mn-ea"/>
              </a:rPr>
              <a:t>麦角硫因＋</a:t>
            </a:r>
            <a:r>
              <a:rPr lang="zh-CN" altLang="en-US" sz="2400" b="1">
                <a:solidFill>
                  <a:schemeClr val="tx1"/>
                </a:solidFill>
                <a:latin typeface="微软雅黑" panose="020B0503020204020204" pitchFamily="34" charset="-122"/>
                <a:ea typeface="微软雅黑" panose="020B0503020204020204" pitchFamily="34" charset="-122"/>
                <a:sym typeface="+mn-ea"/>
              </a:rPr>
              <a:t>依克多因</a:t>
            </a:r>
            <a:endParaRPr lang="zh-CN" altLang="en-US" sz="2400" b="1">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成分</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grpSp>
        <p:nvGrpSpPr>
          <p:cNvPr id="24" name="组合 23"/>
          <p:cNvGrpSpPr/>
          <p:nvPr/>
        </p:nvGrpSpPr>
        <p:grpSpPr>
          <a:xfrm>
            <a:off x="2035175" y="821055"/>
            <a:ext cx="8086090" cy="921385"/>
            <a:chOff x="3261" y="1506"/>
            <a:chExt cx="12734" cy="1451"/>
          </a:xfrm>
        </p:grpSpPr>
        <p:sp>
          <p:nvSpPr>
            <p:cNvPr id="17" name="TextBox 7"/>
            <p:cNvSpPr txBox="1"/>
            <p:nvPr/>
          </p:nvSpPr>
          <p:spPr>
            <a:xfrm>
              <a:off x="3464" y="1506"/>
              <a:ext cx="12151" cy="689"/>
            </a:xfrm>
            <a:prstGeom prst="rect">
              <a:avLst/>
            </a:prstGeom>
            <a:noFill/>
          </p:spPr>
          <p:txBody>
            <a:bodyPr wrap="square" lIns="68580" tIns="34290" rIns="68580" bIns="34290" anchor="t" anchorCtr="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重保湿因子</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构筑</a:t>
              </a:r>
              <a:r>
                <a:rPr 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皮肤澎弹网</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唤醒冻龄水润</a:t>
              </a:r>
              <a:r>
                <a:rPr 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肌</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TextBox 7"/>
            <p:cNvSpPr txBox="1"/>
            <p:nvPr/>
          </p:nvSpPr>
          <p:spPr>
            <a:xfrm>
              <a:off x="3261" y="2195"/>
              <a:ext cx="12734" cy="762"/>
            </a:xfrm>
            <a:prstGeom prst="rect">
              <a:avLst/>
            </a:prstGeom>
            <a:noFill/>
          </p:spPr>
          <p:txBody>
            <a:bodyPr wrap="square" lIns="68580" tIns="34290" rIns="68580" bIns="34290" anchor="t" anchorCtr="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l" eaLnBrk="1" hangingPunct="1">
                <a:lnSpc>
                  <a:spcPct val="150000"/>
                </a:lnSpc>
              </a:pPr>
              <a:r>
                <a:rPr lang="zh-CN" altLang="en-US"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黑松露协同多重保湿成分，缓解肌肤干燥、粗糙、干纹、细纹，屏障失衡现象</a:t>
              </a:r>
              <a:r>
                <a:rPr lang="en-US" altLang="zh-CN"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 name="图片 1"/>
          <p:cNvPicPr>
            <a:picLocks noChangeAspect="1"/>
          </p:cNvPicPr>
          <p:nvPr/>
        </p:nvPicPr>
        <p:blipFill>
          <a:blip r:embed="rId3"/>
          <a:srcRect l="6987" t="9167" r="10859" b="7454"/>
          <a:stretch>
            <a:fillRect/>
          </a:stretch>
        </p:blipFill>
        <p:spPr>
          <a:xfrm>
            <a:off x="9109710" y="3935730"/>
            <a:ext cx="2074545" cy="2084070"/>
          </a:xfrm>
          <a:prstGeom prst="ellipse">
            <a:avLst/>
          </a:prstGeom>
        </p:spPr>
      </p:pic>
      <p:pic>
        <p:nvPicPr>
          <p:cNvPr id="10" name="图片 9"/>
          <p:cNvPicPr>
            <a:picLocks noChangeAspect="1"/>
          </p:cNvPicPr>
          <p:nvPr/>
        </p:nvPicPr>
        <p:blipFill>
          <a:blip r:embed="rId4"/>
          <a:srcRect l="6741" t="13123" r="53679" b="41067"/>
          <a:stretch>
            <a:fillRect/>
          </a:stretch>
        </p:blipFill>
        <p:spPr>
          <a:xfrm>
            <a:off x="6519545" y="2313940"/>
            <a:ext cx="2160905" cy="2181225"/>
          </a:xfrm>
          <a:prstGeom prst="ellipse">
            <a:avLst/>
          </a:prstGeom>
        </p:spPr>
      </p:pic>
      <p:pic>
        <p:nvPicPr>
          <p:cNvPr id="4" name="图片 3"/>
          <p:cNvPicPr>
            <a:picLocks noChangeAspect="1"/>
          </p:cNvPicPr>
          <p:nvPr/>
        </p:nvPicPr>
        <p:blipFill>
          <a:blip r:embed="rId4"/>
          <a:srcRect l="50827" t="53511" r="9988" b="1331"/>
          <a:stretch>
            <a:fillRect/>
          </a:stretch>
        </p:blipFill>
        <p:spPr>
          <a:xfrm>
            <a:off x="1076960" y="2256155"/>
            <a:ext cx="2121535" cy="2132330"/>
          </a:xfrm>
          <a:prstGeom prst="ellipse">
            <a:avLst/>
          </a:prstGeom>
        </p:spPr>
      </p:pic>
      <p:pic>
        <p:nvPicPr>
          <p:cNvPr id="22" name="图片 21"/>
          <p:cNvPicPr>
            <a:picLocks noChangeAspect="1"/>
          </p:cNvPicPr>
          <p:nvPr/>
        </p:nvPicPr>
        <p:blipFill>
          <a:blip r:embed="rId5"/>
          <a:srcRect l="10929" t="5138" r="6036" b="6504"/>
          <a:stretch>
            <a:fillRect/>
          </a:stretch>
        </p:blipFill>
        <p:spPr>
          <a:xfrm>
            <a:off x="3677920" y="3802380"/>
            <a:ext cx="2320290" cy="2346325"/>
          </a:xfrm>
          <a:prstGeom prst="ellipse">
            <a:avLst/>
          </a:prstGeom>
        </p:spPr>
      </p:pic>
      <p:sp>
        <p:nvSpPr>
          <p:cNvPr id="25" name="文本框 24"/>
          <p:cNvSpPr txBox="1"/>
          <p:nvPr>
            <p:custDataLst>
              <p:tags r:id="rId6"/>
            </p:custDataLst>
          </p:nvPr>
        </p:nvSpPr>
        <p:spPr>
          <a:xfrm>
            <a:off x="1341755" y="3567430"/>
            <a:ext cx="1475740" cy="368300"/>
          </a:xfrm>
          <a:prstGeom prst="rect">
            <a:avLst/>
          </a:prstGeom>
          <a:noFill/>
        </p:spPr>
        <p:txBody>
          <a:bodyPr wrap="square" rtlCol="0">
            <a:spAutoFit/>
          </a:bodyPr>
          <a:p>
            <a:r>
              <a:rPr lang="zh-CN" altLang="en-US">
                <a:solidFill>
                  <a:schemeClr val="tx1"/>
                </a:solidFill>
                <a:latin typeface="微软雅黑" panose="020B0503020204020204" pitchFamily="34" charset="-122"/>
                <a:ea typeface="微软雅黑" panose="020B0503020204020204" pitchFamily="34" charset="-122"/>
              </a:rPr>
              <a:t>【补水王者】</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8" name="文本框 27"/>
          <p:cNvSpPr txBox="1"/>
          <p:nvPr>
            <p:custDataLst>
              <p:tags r:id="rId7"/>
            </p:custDataLst>
          </p:nvPr>
        </p:nvSpPr>
        <p:spPr>
          <a:xfrm>
            <a:off x="755015" y="4495165"/>
            <a:ext cx="2765425" cy="1124585"/>
          </a:xfrm>
          <a:prstGeom prst="rect">
            <a:avLst/>
          </a:prstGeom>
          <a:noFill/>
        </p:spPr>
        <p:txBody>
          <a:bodyPr wrap="square" rtlCol="0">
            <a:spAutoFit/>
          </a:bodyPr>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小分子透明质酸钠</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强补水、强保湿、强</a:t>
            </a:r>
            <a:r>
              <a:rPr lang="zh-CN" altLang="en-US" sz="1400">
                <a:solidFill>
                  <a:schemeClr val="tx1"/>
                </a:solidFill>
                <a:latin typeface="微软雅黑" panose="020B0503020204020204" pitchFamily="34" charset="-122"/>
                <a:ea typeface="微软雅黑" panose="020B0503020204020204" pitchFamily="34" charset="-122"/>
              </a:rPr>
              <a:t>修护</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增强肌肤</a:t>
            </a:r>
            <a:r>
              <a:rPr lang="zh-CN" altLang="en-US" sz="1400">
                <a:solidFill>
                  <a:schemeClr val="tx1"/>
                </a:solidFill>
                <a:latin typeface="微软雅黑" panose="020B0503020204020204" pitchFamily="34" charset="-122"/>
                <a:ea typeface="微软雅黑" panose="020B0503020204020204" pitchFamily="34" charset="-122"/>
              </a:rPr>
              <a:t>活性代谢</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改善干燥粗糙、暗沉</a:t>
            </a:r>
            <a:r>
              <a:rPr lang="zh-CN" altLang="en-US" sz="1400">
                <a:solidFill>
                  <a:schemeClr val="tx1"/>
                </a:solidFill>
                <a:latin typeface="微软雅黑" panose="020B0503020204020204" pitchFamily="34" charset="-122"/>
                <a:ea typeface="微软雅黑" panose="020B0503020204020204" pitchFamily="34" charset="-122"/>
              </a:rPr>
              <a:t>无光</a:t>
            </a:r>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341755" y="2968625"/>
            <a:ext cx="1725930" cy="460375"/>
          </a:xfrm>
          <a:prstGeom prst="rect">
            <a:avLst/>
          </a:prstGeom>
          <a:solidFill>
            <a:schemeClr val="bg1">
              <a:alpha val="78000"/>
            </a:schemeClr>
          </a:solidFill>
        </p:spPr>
        <p:txBody>
          <a:bodyPr wrap="square" rtlCol="0">
            <a:spAutoFit/>
          </a:bodyPr>
          <a:p>
            <a:r>
              <a:rPr lang="zh-CN" altLang="en-US" sz="2400" b="1">
                <a:solidFill>
                  <a:schemeClr val="tx1"/>
                </a:solidFill>
                <a:latin typeface="微软雅黑" panose="020B0503020204020204" pitchFamily="34" charset="-122"/>
                <a:ea typeface="微软雅黑" panose="020B0503020204020204" pitchFamily="34" charset="-122"/>
              </a:rPr>
              <a:t>透明质酸钠</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3977005" y="4597400"/>
            <a:ext cx="1725930" cy="460375"/>
          </a:xfrm>
          <a:prstGeom prst="rect">
            <a:avLst/>
          </a:prstGeom>
          <a:solidFill>
            <a:schemeClr val="bg1">
              <a:alpha val="78000"/>
            </a:schemeClr>
          </a:solidFill>
        </p:spPr>
        <p:txBody>
          <a:bodyPr wrap="square" rtlCol="0">
            <a:spAutoFit/>
          </a:bodyPr>
          <a:p>
            <a:r>
              <a:rPr lang="zh-CN" altLang="en-US" sz="2400" b="1">
                <a:solidFill>
                  <a:schemeClr val="tx1"/>
                </a:solidFill>
                <a:latin typeface="微软雅黑" panose="020B0503020204020204" pitchFamily="34" charset="-122"/>
                <a:ea typeface="微软雅黑" panose="020B0503020204020204" pitchFamily="34" charset="-122"/>
              </a:rPr>
              <a:t>山茶角鲨烷</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33" name="文本框 32"/>
          <p:cNvSpPr txBox="1"/>
          <p:nvPr>
            <p:custDataLst>
              <p:tags r:id="rId8"/>
            </p:custDataLst>
          </p:nvPr>
        </p:nvSpPr>
        <p:spPr>
          <a:xfrm>
            <a:off x="3882390" y="5127625"/>
            <a:ext cx="2173605" cy="368300"/>
          </a:xfrm>
          <a:prstGeom prst="rect">
            <a:avLst/>
          </a:prstGeom>
          <a:noFill/>
        </p:spPr>
        <p:txBody>
          <a:bodyPr wrap="square" rtlCol="0">
            <a:spAutoFit/>
          </a:bodyPr>
          <a:p>
            <a:r>
              <a:rPr lang="zh-CN" altLang="en-US">
                <a:solidFill>
                  <a:schemeClr val="tx1"/>
                </a:solidFill>
                <a:latin typeface="微软雅黑" panose="020B0503020204020204" pitchFamily="34" charset="-122"/>
                <a:ea typeface="微软雅黑" panose="020B0503020204020204" pitchFamily="34" charset="-122"/>
              </a:rPr>
              <a:t>【护肤万金油】</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6737350" y="2968625"/>
            <a:ext cx="1725930" cy="460375"/>
          </a:xfrm>
          <a:prstGeom prst="rect">
            <a:avLst/>
          </a:prstGeom>
          <a:solidFill>
            <a:schemeClr val="bg1">
              <a:alpha val="82000"/>
            </a:schemeClr>
          </a:solidFill>
        </p:spPr>
        <p:txBody>
          <a:bodyPr wrap="square" rtlCol="0">
            <a:spAutoFit/>
          </a:bodyPr>
          <a:p>
            <a:r>
              <a:rPr lang="zh-CN" altLang="en-US" sz="2400" b="1">
                <a:solidFill>
                  <a:schemeClr val="tx1"/>
                </a:solidFill>
                <a:latin typeface="微软雅黑" panose="020B0503020204020204" pitchFamily="34" charset="-122"/>
                <a:ea typeface="微软雅黑" panose="020B0503020204020204" pitchFamily="34" charset="-122"/>
              </a:rPr>
              <a:t>霍霍巴籽油</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9260205" y="4388485"/>
            <a:ext cx="1774190" cy="829945"/>
          </a:xfrm>
          <a:prstGeom prst="rect">
            <a:avLst/>
          </a:prstGeom>
          <a:solidFill>
            <a:schemeClr val="bg1">
              <a:alpha val="44000"/>
            </a:schemeClr>
          </a:solidFill>
        </p:spPr>
        <p:txBody>
          <a:bodyPr wrap="square" rtlCol="0">
            <a:spAutoFit/>
          </a:bodyPr>
          <a:p>
            <a:pPr algn="ctr"/>
            <a:r>
              <a:rPr lang="zh-CN" altLang="en-US" sz="2400" b="1">
                <a:solidFill>
                  <a:schemeClr val="tx1"/>
                </a:solidFill>
                <a:latin typeface="微软雅黑" panose="020B0503020204020204" pitchFamily="34" charset="-122"/>
                <a:ea typeface="微软雅黑" panose="020B0503020204020204" pitchFamily="34" charset="-122"/>
              </a:rPr>
              <a:t>糖类同分异构体</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36" name="文本框 35"/>
          <p:cNvSpPr txBox="1"/>
          <p:nvPr>
            <p:custDataLst>
              <p:tags r:id="rId9"/>
            </p:custDataLst>
          </p:nvPr>
        </p:nvSpPr>
        <p:spPr>
          <a:xfrm>
            <a:off x="6862445" y="3567430"/>
            <a:ext cx="1475740" cy="368300"/>
          </a:xfrm>
          <a:prstGeom prst="rect">
            <a:avLst/>
          </a:prstGeom>
          <a:noFill/>
        </p:spPr>
        <p:txBody>
          <a:bodyPr wrap="square" rtlCol="0">
            <a:spAutoFit/>
          </a:bodyPr>
          <a:p>
            <a:r>
              <a:rPr lang="zh-CN" altLang="en-US">
                <a:solidFill>
                  <a:schemeClr val="tx1"/>
                </a:solidFill>
                <a:latin typeface="微软雅黑" panose="020B0503020204020204" pitchFamily="34" charset="-122"/>
                <a:ea typeface="微软雅黑" panose="020B0503020204020204" pitchFamily="34" charset="-122"/>
              </a:rPr>
              <a:t>【液体黄金】</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7" name="文本框 36"/>
          <p:cNvSpPr txBox="1"/>
          <p:nvPr>
            <p:custDataLst>
              <p:tags r:id="rId10"/>
            </p:custDataLst>
          </p:nvPr>
        </p:nvSpPr>
        <p:spPr>
          <a:xfrm>
            <a:off x="9331960" y="5127625"/>
            <a:ext cx="1475740" cy="368300"/>
          </a:xfrm>
          <a:prstGeom prst="rect">
            <a:avLst/>
          </a:prstGeom>
          <a:noFill/>
        </p:spPr>
        <p:txBody>
          <a:bodyPr wrap="square" rtlCol="0">
            <a:spAutoFit/>
          </a:bodyPr>
          <a:p>
            <a:r>
              <a:rPr lang="zh-CN" altLang="en-US">
                <a:solidFill>
                  <a:schemeClr val="tx1"/>
                </a:solidFill>
                <a:latin typeface="微软雅黑" panose="020B0503020204020204" pitchFamily="34" charset="-122"/>
                <a:ea typeface="微软雅黑" panose="020B0503020204020204" pitchFamily="34" charset="-122"/>
              </a:rPr>
              <a:t>【锁水磁石】</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8" name="文本框 37"/>
          <p:cNvSpPr txBox="1"/>
          <p:nvPr>
            <p:custDataLst>
              <p:tags r:id="rId11"/>
            </p:custDataLst>
          </p:nvPr>
        </p:nvSpPr>
        <p:spPr>
          <a:xfrm>
            <a:off x="3586480" y="2245360"/>
            <a:ext cx="2765425" cy="1209675"/>
          </a:xfrm>
          <a:prstGeom prst="rect">
            <a:avLst/>
          </a:prstGeom>
          <a:noFill/>
        </p:spPr>
        <p:txBody>
          <a:bodyPr wrap="square" rtlCol="0">
            <a:spAutoFit/>
          </a:bodyPr>
          <a:p>
            <a:pPr marL="285750" indent="-285750">
              <a:lnSpc>
                <a:spcPct val="13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接近人体皮脂</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3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表皮层形成天然屏障</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3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有效渗透肌肤</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3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促进皮肤基底活性</a:t>
            </a:r>
            <a:r>
              <a:rPr lang="zh-CN" altLang="en-US" sz="1400">
                <a:solidFill>
                  <a:schemeClr val="tx1"/>
                </a:solidFill>
                <a:latin typeface="微软雅黑" panose="020B0503020204020204" pitchFamily="34" charset="-122"/>
                <a:ea typeface="微软雅黑" panose="020B0503020204020204" pitchFamily="34" charset="-122"/>
              </a:rPr>
              <a:t>吸收</a:t>
            </a:r>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39" name="文本框 38"/>
          <p:cNvSpPr txBox="1"/>
          <p:nvPr>
            <p:custDataLst>
              <p:tags r:id="rId12"/>
            </p:custDataLst>
          </p:nvPr>
        </p:nvSpPr>
        <p:spPr>
          <a:xfrm>
            <a:off x="6419215" y="4683125"/>
            <a:ext cx="2465070" cy="1340485"/>
          </a:xfrm>
          <a:prstGeom prst="rect">
            <a:avLst/>
          </a:prstGeom>
          <a:noFill/>
        </p:spPr>
        <p:txBody>
          <a:bodyPr wrap="square" rtlCol="0">
            <a:spAutoFit/>
          </a:bodyPr>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调节平衡肌肤</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保持肌肤水分</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维持肌肤弹性</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以油溶油，细腻嫩肤</a:t>
            </a:r>
            <a:endParaRPr lang="zh-CN" altLang="en-US" sz="1400">
              <a:solidFill>
                <a:schemeClr val="tx1"/>
              </a:solidFill>
              <a:latin typeface="微软雅黑" panose="020B0503020204020204" pitchFamily="34" charset="-122"/>
              <a:ea typeface="微软雅黑" panose="020B0503020204020204" pitchFamily="34" charset="-122"/>
            </a:endParaRPr>
          </a:p>
          <a:p>
            <a:pPr indent="0">
              <a:buFont typeface="Arial" panose="020B0604020202020204" pitchFamily="34" charset="0"/>
              <a:buNone/>
            </a:pPr>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40" name="文本框 39"/>
          <p:cNvSpPr txBox="1"/>
          <p:nvPr>
            <p:custDataLst>
              <p:tags r:id="rId13"/>
            </p:custDataLst>
          </p:nvPr>
        </p:nvSpPr>
        <p:spPr>
          <a:xfrm>
            <a:off x="9029700" y="2256155"/>
            <a:ext cx="2931160" cy="1124585"/>
          </a:xfrm>
          <a:prstGeom prst="rect">
            <a:avLst/>
          </a:prstGeom>
          <a:noFill/>
        </p:spPr>
        <p:txBody>
          <a:bodyPr wrap="square" rtlCol="0">
            <a:spAutoFit/>
          </a:bodyPr>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像磁铁一样吸收水分</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协助角质层角蛋白结合水分</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具有良好的保湿锁水</a:t>
            </a:r>
            <a:r>
              <a:rPr lang="zh-CN" altLang="en-US" sz="1400">
                <a:solidFill>
                  <a:schemeClr val="tx1"/>
                </a:solidFill>
                <a:latin typeface="微软雅黑" panose="020B0503020204020204" pitchFamily="34" charset="-122"/>
                <a:ea typeface="微软雅黑" panose="020B0503020204020204" pitchFamily="34" charset="-122"/>
              </a:rPr>
              <a:t>能力</a:t>
            </a:r>
            <a:endParaRPr lang="zh-CN" altLang="en-US" sz="1400">
              <a:solidFill>
                <a:schemeClr val="tx1"/>
              </a:solidFill>
              <a:latin typeface="微软雅黑" panose="020B0503020204020204" pitchFamily="34" charset="-122"/>
              <a:ea typeface="微软雅黑" panose="020B0503020204020204" pitchFamily="34" charset="-122"/>
            </a:endParaRPr>
          </a:p>
          <a:p>
            <a:pPr marL="285750" indent="-285750">
              <a:lnSpc>
                <a:spcPct val="12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rPr>
              <a:t>持久补水保湿，维稳</a:t>
            </a:r>
            <a:r>
              <a:rPr lang="zh-CN" altLang="en-US" sz="1400">
                <a:solidFill>
                  <a:schemeClr val="tx1"/>
                </a:solidFill>
                <a:latin typeface="微软雅黑" panose="020B0503020204020204" pitchFamily="34" charset="-122"/>
                <a:ea typeface="微软雅黑" panose="020B0503020204020204" pitchFamily="34" charset="-122"/>
              </a:rPr>
              <a:t>肌肤</a:t>
            </a:r>
            <a:endParaRPr lang="zh-CN" altLang="en-US" sz="14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成分</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grpSp>
        <p:nvGrpSpPr>
          <p:cNvPr id="24" name="组合 23"/>
          <p:cNvGrpSpPr/>
          <p:nvPr>
            <p:custDataLst>
              <p:tags r:id="rId3"/>
            </p:custDataLst>
          </p:nvPr>
        </p:nvGrpSpPr>
        <p:grpSpPr>
          <a:xfrm>
            <a:off x="585470" y="764540"/>
            <a:ext cx="10801350" cy="5477510"/>
            <a:chOff x="978" y="276"/>
            <a:chExt cx="17010" cy="8626"/>
          </a:xfrm>
        </p:grpSpPr>
        <p:sp>
          <p:nvSpPr>
            <p:cNvPr id="17" name="TextBox 7"/>
            <p:cNvSpPr txBox="1"/>
            <p:nvPr/>
          </p:nvSpPr>
          <p:spPr>
            <a:xfrm>
              <a:off x="4166" y="276"/>
              <a:ext cx="11646" cy="786"/>
            </a:xfrm>
            <a:prstGeom prst="rect">
              <a:avLst/>
            </a:prstGeom>
            <a:noFill/>
          </p:spPr>
          <p:txBody>
            <a:bodyPr wrap="square" lIns="68580" tIns="34290" rIns="68580" bIns="34290" anchor="t" anchorCtr="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r>
                <a:rPr 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四</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重抗皱成分加持进阶</a:t>
              </a: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超强阵容助力年轻态</a:t>
              </a: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TextBox 7"/>
            <p:cNvSpPr txBox="1"/>
            <p:nvPr/>
          </p:nvSpPr>
          <p:spPr>
            <a:xfrm>
              <a:off x="5566" y="1342"/>
              <a:ext cx="8180" cy="762"/>
            </a:xfrm>
            <a:prstGeom prst="rect">
              <a:avLst/>
            </a:prstGeom>
            <a:noFill/>
          </p:spPr>
          <p:txBody>
            <a:bodyPr wrap="square" lIns="68580" tIns="34290" rIns="68580" bIns="34290" anchor="t" anchorCtr="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eaLnBrk="1" hangingPunct="1">
                <a:lnSpc>
                  <a:spcPct val="150000"/>
                </a:lnSpc>
              </a:pPr>
              <a:r>
                <a:rPr lang="zh-CN" altLang="en-US"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亮肤、</a:t>
              </a:r>
              <a:r>
                <a:rPr lang="zh-CN" altLang="en-US"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呵护、防护、维稳肌肤</a:t>
              </a:r>
              <a:r>
                <a:rPr lang="en-US" altLang="zh-CN"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进阶抗老助力</a:t>
              </a:r>
              <a:r>
                <a:rPr lang="en-US" altLang="zh-CN"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4"/>
              </p:custDataLst>
            </p:nvPr>
          </p:nvSpPr>
          <p:spPr>
            <a:xfrm>
              <a:off x="978" y="7644"/>
              <a:ext cx="4120" cy="1258"/>
            </a:xfrm>
            <a:prstGeom prst="rect">
              <a:avLst/>
            </a:prstGeom>
            <a:noFill/>
          </p:spPr>
          <p:txBody>
            <a:bodyPr wrap="square" rtlCol="0" anchor="t">
              <a:spAutoFit/>
            </a:bodyPr>
            <a:p>
              <a:pPr algn="l"/>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修护焕亮</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二裂酵母</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kumimoji="1" 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焕亮嫩肤，修护肌肤</a:t>
              </a:r>
              <a:endParaRPr kumimoji="1" 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kumimoji="1" 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环境</a:t>
              </a:r>
              <a:r>
                <a:rPr kumimoji="1" 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刺激对肌肤造成的损伤。</a:t>
              </a:r>
              <a:endParaRPr kumimoji="1" 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5"/>
              </p:custDataLst>
            </p:nvPr>
          </p:nvSpPr>
          <p:spPr>
            <a:xfrm>
              <a:off x="5614" y="7586"/>
              <a:ext cx="4000" cy="1258"/>
            </a:xfrm>
            <a:prstGeom prst="rect">
              <a:avLst/>
            </a:prstGeom>
            <a:noFill/>
          </p:spPr>
          <p:txBody>
            <a:bodyPr wrap="square" rtlCol="0" anchor="t">
              <a:spAutoFit/>
            </a:bodyPr>
            <a:p>
              <a:pPr algn="l"/>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维稳肌肤</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乳酸菌</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buClrTx/>
                <a:buSzTx/>
                <a:buNone/>
              </a:pP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调理肌肤、维稳肌肤 重塑肌底 平衡肌肤微</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循环。</a:t>
              </a:r>
              <a:endPar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custDataLst>
                <p:tags r:id="rId6"/>
              </p:custDataLst>
            </p:nvPr>
          </p:nvSpPr>
          <p:spPr>
            <a:xfrm>
              <a:off x="10207" y="7636"/>
              <a:ext cx="4000" cy="1258"/>
            </a:xfrm>
            <a:prstGeom prst="rect">
              <a:avLst/>
            </a:prstGeom>
            <a:noFill/>
          </p:spPr>
          <p:txBody>
            <a:bodyPr wrap="square" rtlCol="0" anchor="t">
              <a:spAutoFit/>
            </a:bodyPr>
            <a:p>
              <a:pPr algn="l"/>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抗氧</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生育酚乙酸酯</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kumimoji="1" 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对外抓水吸收</a:t>
              </a:r>
              <a:r>
                <a:rPr kumimoji="1"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对内补水锁水，  补水保湿，</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促进皮肤的润滑</a:t>
              </a:r>
              <a:endParaRPr kumimoji="1"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13"/>
            <p:cNvSpPr txBox="1"/>
            <p:nvPr>
              <p:custDataLst>
                <p:tags r:id="rId7"/>
              </p:custDataLst>
            </p:nvPr>
          </p:nvSpPr>
          <p:spPr>
            <a:xfrm>
              <a:off x="10483" y="3250"/>
              <a:ext cx="2448" cy="580"/>
            </a:xfrm>
            <a:prstGeom prst="rect">
              <a:avLst/>
            </a:prstGeom>
            <a:noFill/>
          </p:spPr>
          <p:txBody>
            <a:bodyPr wrap="none" rtlCol="0">
              <a:spAutoFit/>
            </a:bodyPr>
            <a:p>
              <a:pPr algn="l"/>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长效保湿</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锁水</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文本框 14"/>
            <p:cNvSpPr txBox="1"/>
            <p:nvPr>
              <p:custDataLst>
                <p:tags r:id="rId8"/>
              </p:custDataLst>
            </p:nvPr>
          </p:nvSpPr>
          <p:spPr>
            <a:xfrm>
              <a:off x="14713" y="3154"/>
              <a:ext cx="3275" cy="580"/>
            </a:xfrm>
            <a:prstGeom prst="rect">
              <a:avLst/>
            </a:prstGeom>
            <a:noFill/>
          </p:spPr>
          <p:txBody>
            <a:bodyPr wrap="none" rtlCol="0">
              <a:spAutoFit/>
            </a:bodyPr>
            <a:p>
              <a:pPr algn="l"/>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护肤界</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白月光</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文本框 15"/>
            <p:cNvSpPr txBox="1"/>
            <p:nvPr>
              <p:custDataLst>
                <p:tags r:id="rId9"/>
              </p:custDataLst>
            </p:nvPr>
          </p:nvSpPr>
          <p:spPr>
            <a:xfrm>
              <a:off x="1082" y="3247"/>
              <a:ext cx="3697" cy="580"/>
            </a:xfrm>
            <a:prstGeom prst="rect">
              <a:avLst/>
            </a:prstGeom>
            <a:noFill/>
          </p:spPr>
          <p:txBody>
            <a:bodyPr wrap="square" rtlCol="0">
              <a:spAutoFit/>
            </a:bodyPr>
            <a:p>
              <a:pPr algn="l"/>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土豪酵母</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焕肤能手</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custDataLst>
                <p:tags r:id="rId10"/>
              </p:custDataLst>
            </p:nvPr>
          </p:nvSpPr>
          <p:spPr>
            <a:xfrm>
              <a:off x="5462" y="3247"/>
              <a:ext cx="3635" cy="580"/>
            </a:xfrm>
            <a:prstGeom prst="rect">
              <a:avLst/>
            </a:prstGeom>
            <a:noFill/>
          </p:spPr>
          <p:txBody>
            <a:bodyPr wrap="none" rtlCol="0">
              <a:spAutoFit/>
            </a:bodyPr>
            <a:p>
              <a:pPr algn="l"/>
              <a:r>
                <a:rPr lang="zh-CN"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皮肤</a:t>
              </a:r>
              <a:r>
                <a:rPr lang="zh-CN"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益生菌</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舒润</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呵护</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19" name="图片 18" descr="&amp;pky91114631942&amp;2&amp;"/>
          <p:cNvPicPr>
            <a:picLocks noChangeAspect="1"/>
          </p:cNvPicPr>
          <p:nvPr>
            <p:custDataLst>
              <p:tags r:id="rId11"/>
            </p:custDataLst>
          </p:nvPr>
        </p:nvPicPr>
        <p:blipFill>
          <a:blip r:embed="rId12"/>
          <a:srcRect l="12500" r="12500"/>
          <a:stretch>
            <a:fillRect/>
          </a:stretch>
        </p:blipFill>
        <p:spPr>
          <a:xfrm>
            <a:off x="854075" y="3325495"/>
            <a:ext cx="1755775" cy="1754505"/>
          </a:xfrm>
          <a:prstGeom prst="ellipse">
            <a:avLst/>
          </a:prstGeom>
          <a:effectLst>
            <a:outerShdw blurRad="63500" sx="102000" sy="102000" algn="ctr" rotWithShape="0">
              <a:prstClr val="black">
                <a:alpha val="40000"/>
              </a:prstClr>
            </a:outerShdw>
          </a:effectLst>
        </p:spPr>
      </p:pic>
      <p:sp>
        <p:nvSpPr>
          <p:cNvPr id="25" name="椭圆 24"/>
          <p:cNvSpPr/>
          <p:nvPr>
            <p:custDataLst>
              <p:tags r:id="rId13"/>
            </p:custDataLst>
          </p:nvPr>
        </p:nvSpPr>
        <p:spPr>
          <a:xfrm>
            <a:off x="3608070" y="3256280"/>
            <a:ext cx="1907540" cy="1910715"/>
          </a:xfrm>
          <a:prstGeom prst="ellipse">
            <a:avLst/>
          </a:prstGeom>
          <a:blipFill rotWithShape="1">
            <a:blip r:embed="rId14"/>
            <a:stretch>
              <a:fillRect/>
            </a:stretch>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 name="图片 25" descr="&amp;pky8554413666&amp;2&amp;"/>
          <p:cNvPicPr>
            <a:picLocks noChangeAspect="1"/>
          </p:cNvPicPr>
          <p:nvPr>
            <p:custDataLst>
              <p:tags r:id="rId15"/>
            </p:custDataLst>
          </p:nvPr>
        </p:nvPicPr>
        <p:blipFill>
          <a:blip r:embed="rId16"/>
          <a:srcRect l="12500" r="12500"/>
          <a:stretch>
            <a:fillRect/>
          </a:stretch>
        </p:blipFill>
        <p:spPr>
          <a:xfrm>
            <a:off x="6509385" y="3256915"/>
            <a:ext cx="1815465" cy="1815465"/>
          </a:xfrm>
          <a:prstGeom prst="ellipse">
            <a:avLst/>
          </a:prstGeom>
          <a:effectLst>
            <a:outerShdw blurRad="63500" sx="102000" sy="102000" algn="ctr" rotWithShape="0">
              <a:prstClr val="black">
                <a:alpha val="40000"/>
              </a:prstClr>
            </a:outerShdw>
          </a:effectLst>
        </p:spPr>
      </p:pic>
      <p:pic>
        <p:nvPicPr>
          <p:cNvPr id="3" name="图片 2" descr="1597915227(1)"/>
          <p:cNvPicPr>
            <a:picLocks noChangeAspect="1"/>
          </p:cNvPicPr>
          <p:nvPr>
            <p:custDataLst>
              <p:tags r:id="rId17"/>
            </p:custDataLst>
          </p:nvPr>
        </p:nvPicPr>
        <p:blipFill>
          <a:blip r:embed="rId18"/>
          <a:srcRect t="1326" b="1326"/>
          <a:stretch>
            <a:fillRect/>
          </a:stretch>
        </p:blipFill>
        <p:spPr>
          <a:xfrm>
            <a:off x="9288780" y="3200400"/>
            <a:ext cx="2006600" cy="2006600"/>
          </a:xfrm>
          <a:prstGeom prst="ellipse">
            <a:avLst/>
          </a:prstGeom>
          <a:effectLst>
            <a:softEdge rad="50800"/>
          </a:effectLst>
        </p:spPr>
      </p:pic>
      <p:sp>
        <p:nvSpPr>
          <p:cNvPr id="11" name="文本框 10"/>
          <p:cNvSpPr txBox="1"/>
          <p:nvPr>
            <p:custDataLst>
              <p:tags r:id="rId19"/>
            </p:custDataLst>
          </p:nvPr>
        </p:nvSpPr>
        <p:spPr>
          <a:xfrm>
            <a:off x="9224010" y="5375276"/>
            <a:ext cx="2404110" cy="868680"/>
          </a:xfrm>
          <a:prstGeom prst="rect">
            <a:avLst/>
          </a:prstGeom>
          <a:noFill/>
        </p:spPr>
        <p:txBody>
          <a:bodyPr wrap="square" rtlCol="0" anchor="ctr">
            <a:spAutoFit/>
          </a:bodyPr>
          <a:p>
            <a:pPr algn="ctr">
              <a:lnSpc>
                <a:spcPct val="110000"/>
              </a:lnSpc>
            </a:pP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亮肤</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烟酰胺</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10000"/>
              </a:lnSpc>
            </a:pPr>
            <a:r>
              <a:rPr kumimoji="1" lang="zh-CN" sz="1400" dirty="0" smtClean="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能有效淡化痘印色素，改善暗沉</a:t>
            </a:r>
            <a:r>
              <a:rPr kumimoji="1" lang="zh-CN" sz="1400" dirty="0" smtClean="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蜡黄，提亮肤色。</a:t>
            </a:r>
            <a:endParaRPr kumimoji="1" lang="zh-CN" altLang="en-US" sz="1400" b="1" dirty="0" smtClean="0">
              <a:solidFill>
                <a:schemeClr val="tx1"/>
              </a:solidFill>
              <a:latin typeface="Arial" panose="020B0604020202020204" pitchFamily="34" charset="0"/>
              <a:ea typeface="微软雅黑" panose="020B0503020204020204" pitchFamily="3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2029460"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专利成分</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601980" y="4532630"/>
            <a:ext cx="3799205" cy="506730"/>
          </a:xfrm>
          <a:prstGeom prst="rect">
            <a:avLst/>
          </a:prstGeom>
          <a:gradFill>
            <a:gsLst>
              <a:gs pos="96000">
                <a:srgbClr val="FDBE29"/>
              </a:gs>
              <a:gs pos="0">
                <a:srgbClr val="FFDC90"/>
              </a:gs>
            </a:gsLst>
            <a:path path="circle">
              <a:fillToRect t="100000" r="100000"/>
            </a:path>
            <a:tileRect l="-100000" b="-100000"/>
          </a:gradFill>
        </p:spPr>
        <p:txBody>
          <a:bodyPr wrap="square" rtlCol="0" anchor="ctr" anchorCtr="0">
            <a:noAutofit/>
          </a:bodyPr>
          <a:p>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直补Ⅲ型胶原</a:t>
            </a:r>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 </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刺激胶原再生</a:t>
            </a:r>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custDataLst>
              <p:tags r:id="rId2"/>
            </p:custDataLst>
          </p:nvPr>
        </p:nvSpPr>
        <p:spPr>
          <a:xfrm>
            <a:off x="682625" y="3937000"/>
            <a:ext cx="3383280" cy="337185"/>
          </a:xfrm>
          <a:prstGeom prst="rect">
            <a:avLst/>
          </a:prstGeom>
          <a:noFill/>
        </p:spPr>
        <p:txBody>
          <a:bodyPr wrap="square" rtlCol="0">
            <a:spAutoFit/>
          </a:bodyPr>
          <a:p>
            <a:pPr lvl="0" algn="l">
              <a:buClrTx/>
              <a:buSzTx/>
              <a:buFontTx/>
            </a:pPr>
            <a:r>
              <a:rPr lang="zh-CN" altLang="en-US" sz="1600"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发明专利：ZL 2022 1 0739807.1</a:t>
            </a:r>
            <a:endParaRPr lang="zh-CN" altLang="en-US" sz="1600"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19"/>
          <p:cNvSpPr txBox="1"/>
          <p:nvPr/>
        </p:nvSpPr>
        <p:spPr>
          <a:xfrm>
            <a:off x="527685" y="5020945"/>
            <a:ext cx="3928745" cy="1252855"/>
          </a:xfrm>
          <a:prstGeom prst="rect">
            <a:avLst/>
          </a:prstGeom>
          <a:noFill/>
        </p:spPr>
        <p:txBody>
          <a:bodyPr wrap="square" rtlCol="0" anchor="t">
            <a:spAutoFit/>
          </a:bodyPr>
          <a:p>
            <a:pPr indent="0" fontAlgn="auto">
              <a:lnSpc>
                <a:spcPct val="180000"/>
              </a:lnSpc>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有效促进肌底活性，帮助修护受损肌肤，强韧肌底，重建肌肤</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真皮层断裂的纤维网，促进胶原蛋白再生，恢复肌肤弹性与韧性</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2" name="图片 21"/>
          <p:cNvPicPr>
            <a:picLocks noChangeAspect="1"/>
          </p:cNvPicPr>
          <p:nvPr/>
        </p:nvPicPr>
        <p:blipFill>
          <a:blip r:embed="rId3"/>
          <a:stretch>
            <a:fillRect/>
          </a:stretch>
        </p:blipFill>
        <p:spPr>
          <a:xfrm>
            <a:off x="1949450" y="889635"/>
            <a:ext cx="3141345" cy="2886075"/>
          </a:xfrm>
          <a:prstGeom prst="rect">
            <a:avLst/>
          </a:prstGeom>
        </p:spPr>
      </p:pic>
      <p:sp>
        <p:nvSpPr>
          <p:cNvPr id="23" name="矩形 22"/>
          <p:cNvSpPr/>
          <p:nvPr/>
        </p:nvSpPr>
        <p:spPr>
          <a:xfrm>
            <a:off x="1949450" y="889000"/>
            <a:ext cx="3141980" cy="2887345"/>
          </a:xfrm>
          <a:prstGeom prst="rect">
            <a:avLst/>
          </a:prstGeom>
          <a:noFill/>
          <a:ln w="38100">
            <a:solidFill>
              <a:schemeClr val="accent3">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4"/>
          <a:stretch>
            <a:fillRect/>
          </a:stretch>
        </p:blipFill>
        <p:spPr>
          <a:xfrm>
            <a:off x="590550" y="1348105"/>
            <a:ext cx="1732915" cy="2445385"/>
          </a:xfrm>
          <a:prstGeom prst="rect">
            <a:avLst/>
          </a:prstGeom>
          <a:noFill/>
          <a:ln w="9525">
            <a:noFill/>
          </a:ln>
        </p:spPr>
      </p:pic>
      <p:pic>
        <p:nvPicPr>
          <p:cNvPr id="29" name="图片 28"/>
          <p:cNvPicPr>
            <a:picLocks noChangeAspect="1"/>
          </p:cNvPicPr>
          <p:nvPr/>
        </p:nvPicPr>
        <p:blipFill>
          <a:blip r:embed="rId5"/>
          <a:stretch>
            <a:fillRect/>
          </a:stretch>
        </p:blipFill>
        <p:spPr>
          <a:xfrm>
            <a:off x="7912100" y="815340"/>
            <a:ext cx="3515360" cy="2886075"/>
          </a:xfrm>
          <a:prstGeom prst="rect">
            <a:avLst/>
          </a:prstGeom>
        </p:spPr>
      </p:pic>
      <p:pic>
        <p:nvPicPr>
          <p:cNvPr id="30" name="图片 29"/>
          <p:cNvPicPr>
            <a:picLocks noChangeAspect="1"/>
          </p:cNvPicPr>
          <p:nvPr>
            <p:custDataLst>
              <p:tags r:id="rId6"/>
            </p:custDataLst>
          </p:nvPr>
        </p:nvPicPr>
        <p:blipFill>
          <a:blip r:embed="rId7"/>
          <a:stretch>
            <a:fillRect/>
          </a:stretch>
        </p:blipFill>
        <p:spPr>
          <a:xfrm>
            <a:off x="6610985" y="1484630"/>
            <a:ext cx="1675130" cy="2378710"/>
          </a:xfrm>
          <a:prstGeom prst="rect">
            <a:avLst/>
          </a:prstGeom>
          <a:effectLst>
            <a:outerShdw blurRad="50800" dist="38100" algn="l" rotWithShape="0">
              <a:prstClr val="black">
                <a:alpha val="40000"/>
              </a:prstClr>
            </a:outerShdw>
          </a:effectLst>
        </p:spPr>
      </p:pic>
      <p:sp>
        <p:nvSpPr>
          <p:cNvPr id="31" name="文本框 30"/>
          <p:cNvSpPr txBox="1"/>
          <p:nvPr/>
        </p:nvSpPr>
        <p:spPr>
          <a:xfrm>
            <a:off x="7163435" y="3789680"/>
            <a:ext cx="4065905" cy="337185"/>
          </a:xfrm>
          <a:prstGeom prst="rect">
            <a:avLst/>
          </a:prstGeom>
          <a:noFill/>
        </p:spPr>
        <p:txBody>
          <a:bodyPr wrap="square" rtlCol="0">
            <a:noAutofit/>
          </a:bodyPr>
          <a:p>
            <a:pPr>
              <a:lnSpc>
                <a:spcPct val="120000"/>
              </a:lnSpc>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中国发明专利，专利号：ZL 2016 1 05480</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71.4</a:t>
            </a:r>
            <a:endPar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文本框 31"/>
          <p:cNvSpPr txBox="1"/>
          <p:nvPr/>
        </p:nvSpPr>
        <p:spPr>
          <a:xfrm>
            <a:off x="7162800" y="4638675"/>
            <a:ext cx="4537710" cy="434975"/>
          </a:xfrm>
          <a:prstGeom prst="rect">
            <a:avLst/>
          </a:prstGeom>
          <a:gradFill>
            <a:gsLst>
              <a:gs pos="96000">
                <a:srgbClr val="FDBE29"/>
              </a:gs>
              <a:gs pos="0">
                <a:srgbClr val="FFDC90"/>
              </a:gs>
            </a:gsLst>
            <a:path path="circle">
              <a:fillToRect t="100000" r="100000"/>
            </a:path>
            <a:tileRect l="-100000" b="-100000"/>
          </a:gradFill>
        </p:spPr>
        <p:txBody>
          <a:bodyPr wrap="square" rtlCol="0">
            <a:noAutofit/>
          </a:bodyPr>
          <a:p>
            <a:pPr lvl="0" algn="l">
              <a:buClrTx/>
              <a:buSzTx/>
              <a:buFontTx/>
            </a:pP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复合肉毒三肽   全新抗老多肽组合</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5" name="文本框 34"/>
          <p:cNvSpPr txBox="1"/>
          <p:nvPr/>
        </p:nvSpPr>
        <p:spPr>
          <a:xfrm>
            <a:off x="7169785" y="4985385"/>
            <a:ext cx="4780280" cy="1848485"/>
          </a:xfrm>
          <a:prstGeom prst="rect">
            <a:avLst/>
          </a:prstGeom>
          <a:noFill/>
        </p:spPr>
        <p:txBody>
          <a:bodyPr wrap="square" rtlCol="0" anchor="t">
            <a:spAutoFit/>
          </a:bodyPr>
          <a:p>
            <a:pPr>
              <a:lnSpc>
                <a:spcPct val="130000"/>
              </a:lnSpc>
            </a:pPr>
            <a:r>
              <a:rPr lang="zh-CN" altLang="en-US"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乙酰基六肽-8</a:t>
            </a:r>
            <a:r>
              <a:rPr lang="en-US" altLang="zh-CN"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减少诱发皱纹形成的</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信号释放</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lang="zh-CN" altLang="en-US"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三肽-1</a:t>
            </a:r>
            <a:r>
              <a:rPr lang="en-US" altLang="zh-CN"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阻止诱发皱纹形成的</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信号传递</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lang="zh-CN" altLang="en-US"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五肽-</a:t>
            </a:r>
            <a:r>
              <a:rPr lang="en-US" altLang="zh-CN"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协同增效</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，增强抗皱紧致效果。；</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增加弹力蛋白的活性，使肌肤光滑紧致，</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三重经典抗皱肽</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，抚平</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皱纹，淡褪细纹，明显改善和预防动态纹、静态纹，带来年轻焕采肌肤。</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nvSpPr>
        <p:spPr>
          <a:xfrm>
            <a:off x="7169785" y="4196080"/>
            <a:ext cx="4693920" cy="337185"/>
          </a:xfrm>
          <a:prstGeom prst="rect">
            <a:avLst/>
          </a:prstGeom>
          <a:noFill/>
        </p:spPr>
        <p:txBody>
          <a:bodyPr wrap="square" rtlCol="0">
            <a:spAutoFit/>
          </a:bodyPr>
          <a:p>
            <a:r>
              <a:rPr lang="zh-CN" altLang="en-US" sz="1600" u="sng">
                <a:solidFill>
                  <a:schemeClr val="tx1"/>
                </a:solidFill>
                <a:latin typeface="微软雅黑" panose="020B0503020204020204" pitchFamily="34" charset="-122"/>
                <a:ea typeface="微软雅黑" panose="020B0503020204020204" pitchFamily="34" charset="-122"/>
              </a:rPr>
              <a:t>三重活性肽，专利研发成果，高效抚平皱纹。</a:t>
            </a:r>
            <a:endParaRPr lang="zh-CN" altLang="en-US" sz="1600" u="sng">
              <a:solidFill>
                <a:schemeClr val="tx1"/>
              </a:solidFill>
              <a:latin typeface="微软雅黑" panose="020B0503020204020204" pitchFamily="34" charset="-122"/>
              <a:ea typeface="微软雅黑" panose="020B0503020204020204" pitchFamily="34" charset="-122"/>
            </a:endParaRPr>
          </a:p>
        </p:txBody>
      </p:sp>
      <p:sp>
        <p:nvSpPr>
          <p:cNvPr id="37" name="object 2"/>
          <p:cNvSpPr/>
          <p:nvPr/>
        </p:nvSpPr>
        <p:spPr>
          <a:xfrm>
            <a:off x="10534015" y="4445"/>
            <a:ext cx="1655445" cy="526415"/>
          </a:xfrm>
          <a:prstGeom prst="rect">
            <a:avLst/>
          </a:prstGeom>
          <a:blipFill>
            <a:blip r:embed="rId8" cstate="print"/>
            <a:stretch>
              <a:fillRect/>
            </a:stretch>
          </a:blipFill>
        </p:spPr>
        <p:txBody>
          <a:bodyPr wrap="square" lIns="0" tIns="0" rIns="0" bIns="0" rtlCol="0"/>
          <a:p>
            <a:pPr>
              <a:lnSpc>
                <a:spcPct val="30000"/>
              </a:lnSpc>
            </a:p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截图_20240807145201"/>
          <p:cNvPicPr>
            <a:picLocks noChangeAspect="1"/>
          </p:cNvPicPr>
          <p:nvPr/>
        </p:nvPicPr>
        <p:blipFill>
          <a:blip r:embed="rId1"/>
          <a:stretch>
            <a:fillRect/>
          </a:stretch>
        </p:blipFill>
        <p:spPr>
          <a:xfrm>
            <a:off x="-15875" y="-4445"/>
            <a:ext cx="12180570" cy="6890385"/>
          </a:xfrm>
          <a:prstGeom prst="rect">
            <a:avLst/>
          </a:prstGeom>
        </p:spPr>
      </p:pic>
      <p:sp>
        <p:nvSpPr>
          <p:cNvPr id="4" name="矩形 3"/>
          <p:cNvSpPr/>
          <p:nvPr/>
        </p:nvSpPr>
        <p:spPr>
          <a:xfrm>
            <a:off x="-10160" y="0"/>
            <a:ext cx="12202160" cy="689483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lumMod val="65000"/>
                </a:schemeClr>
              </a:solidFill>
            </a:endParaRPr>
          </a:p>
        </p:txBody>
      </p:sp>
      <p:sp>
        <p:nvSpPr>
          <p:cNvPr id="6" name="标题 1"/>
          <p:cNvSpPr>
            <a:spLocks noGrp="1"/>
          </p:cNvSpPr>
          <p:nvPr/>
        </p:nvSpPr>
        <p:spPr>
          <a:xfrm>
            <a:off x="2082165" y="2025650"/>
            <a:ext cx="8473440" cy="1823720"/>
          </a:xfrm>
          <a:prstGeom prst="rect">
            <a:avLst/>
          </a:prstGeom>
        </p:spPr>
        <p:txBody>
          <a:bodyPr vert="horz" lIns="91440" tIns="45720" rIns="91440" bIns="45720" rtlCol="0" anchor="b">
            <a:normAutofit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60000"/>
              </a:lnSpc>
            </a:pPr>
            <a:r>
              <a:rPr lang="zh-CN" altLang="en-US" sz="4400" b="1" i="1">
                <a:gradFill>
                  <a:gsLst>
                    <a:gs pos="50000">
                      <a:schemeClr val="accent3"/>
                    </a:gs>
                    <a:gs pos="0">
                      <a:schemeClr val="accent3">
                        <a:lumMod val="25000"/>
                        <a:lumOff val="75000"/>
                      </a:schemeClr>
                    </a:gs>
                    <a:gs pos="100000">
                      <a:schemeClr val="accent3">
                        <a:lumMod val="85000"/>
                      </a:schemeClr>
                    </a:gs>
                  </a:gsLst>
                  <a:lin ang="5400000" scaled="1"/>
                </a:gradFill>
                <a:sym typeface="+mn-ea"/>
              </a:rPr>
              <a:t>二大技术</a:t>
            </a:r>
            <a:r>
              <a:rPr lang="en-US" sz="4400" b="1" i="1">
                <a:gradFill>
                  <a:gsLst>
                    <a:gs pos="50000">
                      <a:schemeClr val="accent3"/>
                    </a:gs>
                    <a:gs pos="0">
                      <a:schemeClr val="accent3">
                        <a:lumMod val="25000"/>
                        <a:lumOff val="75000"/>
                      </a:schemeClr>
                    </a:gs>
                    <a:gs pos="100000">
                      <a:schemeClr val="accent3">
                        <a:lumMod val="85000"/>
                      </a:schemeClr>
                    </a:gs>
                  </a:gsLst>
                  <a:lin ang="5400000" scaled="1"/>
                </a:gradFill>
                <a:sym typeface="+mn-ea"/>
              </a:rPr>
              <a:t>科技赋能</a:t>
            </a:r>
            <a:endParaRPr lang="zh-CN" altLang="en-US" sz="4400" b="1" i="1">
              <a:gradFill>
                <a:gsLst>
                  <a:gs pos="50000">
                    <a:schemeClr val="accent3"/>
                  </a:gs>
                  <a:gs pos="0">
                    <a:schemeClr val="accent3">
                      <a:lumMod val="25000"/>
                      <a:lumOff val="75000"/>
                    </a:schemeClr>
                  </a:gs>
                  <a:gs pos="100000">
                    <a:schemeClr val="accent3">
                      <a:lumMod val="85000"/>
                    </a:schemeClr>
                  </a:gs>
                </a:gsLst>
                <a:lin ang="5400000" scaled="1"/>
              </a:gradFill>
              <a:sym typeface="+mn-ea"/>
            </a:endParaRPr>
          </a:p>
          <a:p>
            <a:pPr>
              <a:lnSpc>
                <a:spcPct val="160000"/>
              </a:lnSpc>
            </a:pPr>
            <a:r>
              <a:rPr lang="zh-CN" altLang="en-US" sz="3600">
                <a:solidFill>
                  <a:schemeClr val="bg1">
                    <a:lumMod val="95000"/>
                  </a:schemeClr>
                </a:solidFill>
                <a:sym typeface="+mn-ea"/>
              </a:rPr>
              <a:t>提升表层健康</a:t>
            </a:r>
            <a:r>
              <a:rPr lang="zh-CN" altLang="en-US" sz="3600">
                <a:solidFill>
                  <a:schemeClr val="bg1">
                    <a:lumMod val="95000"/>
                  </a:schemeClr>
                </a:solidFill>
                <a:sym typeface="+mn-ea"/>
              </a:rPr>
              <a:t>力、</a:t>
            </a:r>
            <a:r>
              <a:rPr lang="zh-CN" altLang="en-US" sz="3600">
                <a:solidFill>
                  <a:schemeClr val="bg1">
                    <a:lumMod val="95000"/>
                  </a:schemeClr>
                </a:solidFill>
                <a:sym typeface="+mn-ea"/>
              </a:rPr>
              <a:t>皮肤营养</a:t>
            </a:r>
            <a:r>
              <a:rPr lang="zh-CN" sz="3600">
                <a:solidFill>
                  <a:schemeClr val="bg1">
                    <a:lumMod val="95000"/>
                  </a:schemeClr>
                </a:solidFill>
                <a:sym typeface="+mn-ea"/>
              </a:rPr>
              <a:t>吸收力</a:t>
            </a:r>
            <a:endParaRPr lang="zh-CN" sz="360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3143250" y="4107815"/>
            <a:ext cx="6339840" cy="650875"/>
          </a:xfrm>
          <a:prstGeom prst="rect">
            <a:avLst/>
          </a:prstGeom>
          <a:noFill/>
        </p:spPr>
        <p:txBody>
          <a:bodyPr wrap="square" rtlCol="0">
            <a:spAutoFit/>
          </a:bodyPr>
          <a:p>
            <a:pPr algn="ctr">
              <a:lnSpc>
                <a:spcPct val="130000"/>
              </a:lnSpc>
            </a:pPr>
            <a:r>
              <a:rPr lang="zh-CN" sz="2400">
                <a:solidFill>
                  <a:schemeClr val="accent3"/>
                </a:solidFill>
                <a:sym typeface="+mn-ea"/>
              </a:rPr>
              <a:t>低温微射流提取技术 </a:t>
            </a:r>
            <a:r>
              <a:rPr lang="zh-CN" sz="2800">
                <a:solidFill>
                  <a:schemeClr val="accent3"/>
                </a:solidFill>
                <a:sym typeface="+mn-ea"/>
              </a:rPr>
              <a:t>＋</a:t>
            </a:r>
            <a:r>
              <a:rPr lang="zh-CN" sz="2400">
                <a:solidFill>
                  <a:schemeClr val="accent3"/>
                </a:solidFill>
                <a:sym typeface="+mn-ea"/>
              </a:rPr>
              <a:t> 纳米包裹技术  </a:t>
            </a:r>
            <a:endParaRPr lang="zh-CN" sz="2400">
              <a:solidFill>
                <a:schemeClr val="accent3"/>
              </a:solidFill>
              <a:sym typeface="+mn-ea"/>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86435" y="2277745"/>
            <a:ext cx="2038985"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R="0" lvl="0" indent="0" algn="ctr" defTabSz="1216025" fontAlgn="auto">
              <a:lnSpc>
                <a:spcPct val="100000"/>
              </a:lnSpc>
              <a:spcBef>
                <a:spcPct val="20000"/>
              </a:spcBef>
              <a:spcAft>
                <a:spcPts val="0"/>
              </a:spcAft>
              <a:buClrTx/>
              <a:buSzTx/>
              <a:buFontTx/>
              <a:buNone/>
              <a:defRPr kumimoji="0" sz="1600" b="1" i="0" u="none" strike="noStrike" cap="none" spc="0" normalizeH="0" baseline="0">
                <a:ln>
                  <a:noFill/>
                </a:ln>
                <a:gradFill>
                  <a:gsLst>
                    <a:gs pos="53000">
                      <a:srgbClr val="AF864F"/>
                    </a:gs>
                    <a:gs pos="0">
                      <a:srgbClr val="E3CA7C"/>
                    </a:gs>
                    <a:gs pos="100000">
                      <a:srgbClr val="E3CA7C"/>
                    </a:gs>
                  </a:gsLst>
                  <a:lin ang="3000000" scaled="0"/>
                </a:gradFill>
                <a:effectLst/>
                <a:uLnTx/>
                <a:uFillTx/>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r>
              <a:rPr lang="en-US" altLang="zh-CN" sz="2800" dirty="0">
                <a:latin typeface="+mn-lt"/>
                <a:ea typeface="+mn-ea"/>
                <a:cs typeface="+mn-ea"/>
                <a:sym typeface="+mn-lt"/>
              </a:rPr>
              <a:t>CONTENTS</a:t>
            </a:r>
            <a:endParaRPr lang="en-US" altLang="zh-CN" sz="2800" dirty="0">
              <a:latin typeface="+mn-lt"/>
              <a:ea typeface="+mn-ea"/>
              <a:cs typeface="+mn-ea"/>
              <a:sym typeface="+mn-lt"/>
            </a:endParaRPr>
          </a:p>
        </p:txBody>
      </p:sp>
      <p:sp>
        <p:nvSpPr>
          <p:cNvPr id="20" name="TextBox 19"/>
          <p:cNvSpPr txBox="1"/>
          <p:nvPr/>
        </p:nvSpPr>
        <p:spPr>
          <a:xfrm>
            <a:off x="330771" y="1172948"/>
            <a:ext cx="2702971"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R="0" lvl="0" indent="0" algn="ctr" defTabSz="1216025" fontAlgn="auto">
              <a:lnSpc>
                <a:spcPct val="100000"/>
              </a:lnSpc>
              <a:spcBef>
                <a:spcPct val="20000"/>
              </a:spcBef>
              <a:spcAft>
                <a:spcPts val="0"/>
              </a:spcAft>
              <a:buClrTx/>
              <a:buSzTx/>
              <a:buFontTx/>
              <a:buNone/>
              <a:defRPr kumimoji="0" sz="1600" b="1" i="0" u="none" strike="noStrike" cap="none" spc="0" normalizeH="0" baseline="0">
                <a:ln>
                  <a:noFill/>
                </a:ln>
                <a:gradFill>
                  <a:gsLst>
                    <a:gs pos="53000">
                      <a:srgbClr val="AF864F"/>
                    </a:gs>
                    <a:gs pos="0">
                      <a:srgbClr val="E3CA7C"/>
                    </a:gs>
                    <a:gs pos="100000">
                      <a:srgbClr val="E3CA7C"/>
                    </a:gs>
                  </a:gsLst>
                  <a:lin ang="3000000" scaled="0"/>
                </a:gradFill>
                <a:effectLst/>
                <a:uLnTx/>
                <a:uFillTx/>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r>
              <a:rPr lang="zh-CN" altLang="en-US" sz="7200" dirty="0">
                <a:latin typeface="+mn-lt"/>
                <a:ea typeface="+mn-ea"/>
                <a:cs typeface="+mn-ea"/>
                <a:sym typeface="+mn-lt"/>
              </a:rPr>
              <a:t>目  录</a:t>
            </a:r>
            <a:endParaRPr lang="zh-CN" altLang="en-US" sz="7200" dirty="0">
              <a:latin typeface="+mn-lt"/>
              <a:ea typeface="+mn-ea"/>
              <a:cs typeface="+mn-ea"/>
              <a:sym typeface="+mn-lt"/>
            </a:endParaRPr>
          </a:p>
        </p:txBody>
      </p:sp>
      <p:sp>
        <p:nvSpPr>
          <p:cNvPr id="16" name="Right Triangle 42"/>
          <p:cNvSpPr/>
          <p:nvPr/>
        </p:nvSpPr>
        <p:spPr>
          <a:xfrm rot="18900000" flipH="1">
            <a:off x="2752274" y="1535156"/>
            <a:ext cx="453123" cy="463740"/>
          </a:xfrm>
          <a:prstGeom prst="rtTriangl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nvGrpSpPr>
          <p:cNvPr id="2" name="组合 1"/>
          <p:cNvGrpSpPr/>
          <p:nvPr>
            <p:custDataLst>
              <p:tags r:id="rId1"/>
            </p:custDataLst>
          </p:nvPr>
        </p:nvGrpSpPr>
        <p:grpSpPr>
          <a:xfrm>
            <a:off x="3305893" y="3079148"/>
            <a:ext cx="1389712" cy="1477010"/>
            <a:chOff x="2735077" y="3262028"/>
            <a:chExt cx="1389712" cy="1477010"/>
          </a:xfrm>
        </p:grpSpPr>
        <p:sp>
          <p:nvSpPr>
            <p:cNvPr id="27" name="Freeform 5"/>
            <p:cNvSpPr/>
            <p:nvPr>
              <p:custDataLst>
                <p:tags r:id="rId2"/>
              </p:custDataLst>
            </p:nvPr>
          </p:nvSpPr>
          <p:spPr bwMode="auto">
            <a:xfrm>
              <a:off x="2779867" y="3282861"/>
              <a:ext cx="1260493" cy="113647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fontAlgn="base">
                <a:spcBef>
                  <a:spcPct val="0"/>
                </a:spcBef>
                <a:spcAft>
                  <a:spcPct val="0"/>
                </a:spcAft>
              </a:pPr>
              <a:endParaRPr lang="zh-CN" altLang="en-US" sz="3200">
                <a:solidFill>
                  <a:prstClr val="black"/>
                </a:solidFill>
                <a:cs typeface="+mn-ea"/>
                <a:sym typeface="+mn-lt"/>
              </a:endParaRPr>
            </a:p>
          </p:txBody>
        </p:sp>
        <p:sp>
          <p:nvSpPr>
            <p:cNvPr id="28" name="文本框 27"/>
            <p:cNvSpPr txBox="1"/>
            <p:nvPr>
              <p:custDataLst>
                <p:tags r:id="rId3"/>
              </p:custDataLst>
            </p:nvPr>
          </p:nvSpPr>
          <p:spPr>
            <a:xfrm>
              <a:off x="2735077" y="3262028"/>
              <a:ext cx="1389712"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defTabSz="1216025">
                <a:spcBef>
                  <a:spcPct val="20000"/>
                </a:spcBef>
                <a:defRPr sz="1600" b="1">
                  <a:gradFill>
                    <a:gsLst>
                      <a:gs pos="53000">
                        <a:srgbClr val="AF864F"/>
                      </a:gs>
                      <a:gs pos="0">
                        <a:srgbClr val="E3CA7C"/>
                      </a:gs>
                      <a:gs pos="100000">
                        <a:srgbClr val="E3CA7C"/>
                      </a:gs>
                    </a:gsLst>
                    <a:lin ang="3000000" scaled="0"/>
                  </a:gradFill>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pPr marL="0" marR="0" lvl="0" indent="0" algn="ctr" defTabSz="1216025" rtl="0" eaLnBrk="1" fontAlgn="auto" latinLnBrk="0" hangingPunct="1">
                <a:lnSpc>
                  <a:spcPct val="100000"/>
                </a:lnSpc>
                <a:spcBef>
                  <a:spcPct val="20000"/>
                </a:spcBef>
                <a:spcAft>
                  <a:spcPts val="0"/>
                </a:spcAft>
                <a:buClrTx/>
                <a:buSzTx/>
                <a:buFontTx/>
                <a:buNone/>
                <a:defRPr/>
              </a:pPr>
              <a:r>
                <a:rPr kumimoji="0" lang="en-US" altLang="zh-CN" sz="9600" b="1" i="0" u="none" strike="noStrike" kern="1200" cap="none" spc="0" normalizeH="0" baseline="0" noProof="0" dirty="0">
                  <a:ln>
                    <a:noFill/>
                  </a:ln>
                  <a:gradFill>
                    <a:gsLst>
                      <a:gs pos="53000">
                        <a:srgbClr val="AF864F"/>
                      </a:gs>
                      <a:gs pos="0">
                        <a:srgbClr val="E3CA7C"/>
                      </a:gs>
                      <a:gs pos="100000">
                        <a:srgbClr val="E3CA7C"/>
                      </a:gs>
                    </a:gsLst>
                    <a:lin ang="3000000" scaled="0"/>
                  </a:gradFill>
                  <a:effectLst/>
                  <a:uLnTx/>
                  <a:uFillTx/>
                  <a:latin typeface="+mn-lt"/>
                  <a:ea typeface="+mn-ea"/>
                  <a:cs typeface="+mn-ea"/>
                  <a:sym typeface="+mn-lt"/>
                </a:rPr>
                <a:t>1</a:t>
              </a:r>
              <a:endParaRPr kumimoji="0" lang="en-US" altLang="zh-CN" sz="9600" b="1" i="0" u="none" strike="noStrike" kern="1200" cap="none" spc="0" normalizeH="0" baseline="0" noProof="0" dirty="0">
                <a:ln>
                  <a:noFill/>
                </a:ln>
                <a:gradFill>
                  <a:gsLst>
                    <a:gs pos="53000">
                      <a:srgbClr val="AF864F"/>
                    </a:gs>
                    <a:gs pos="0">
                      <a:srgbClr val="E3CA7C"/>
                    </a:gs>
                    <a:gs pos="100000">
                      <a:srgbClr val="E3CA7C"/>
                    </a:gs>
                  </a:gsLst>
                  <a:lin ang="3000000" scaled="0"/>
                </a:gradFill>
                <a:effectLst/>
                <a:uLnTx/>
                <a:uFillTx/>
                <a:latin typeface="+mn-lt"/>
                <a:ea typeface="+mn-ea"/>
                <a:cs typeface="+mn-ea"/>
                <a:sym typeface="+mn-lt"/>
              </a:endParaRPr>
            </a:p>
          </p:txBody>
        </p:sp>
      </p:grpSp>
      <p:grpSp>
        <p:nvGrpSpPr>
          <p:cNvPr id="3" name="组合 2"/>
          <p:cNvGrpSpPr/>
          <p:nvPr>
            <p:custDataLst>
              <p:tags r:id="rId4"/>
            </p:custDataLst>
          </p:nvPr>
        </p:nvGrpSpPr>
        <p:grpSpPr>
          <a:xfrm>
            <a:off x="5500474" y="3078814"/>
            <a:ext cx="1389712" cy="1477344"/>
            <a:chOff x="4929658" y="3261694"/>
            <a:chExt cx="1389712" cy="1477344"/>
          </a:xfrm>
        </p:grpSpPr>
        <p:sp>
          <p:nvSpPr>
            <p:cNvPr id="37" name="Freeform 5"/>
            <p:cNvSpPr/>
            <p:nvPr>
              <p:custDataLst>
                <p:tags r:id="rId5"/>
              </p:custDataLst>
            </p:nvPr>
          </p:nvSpPr>
          <p:spPr bwMode="auto">
            <a:xfrm>
              <a:off x="4994268" y="3261694"/>
              <a:ext cx="1260493" cy="113647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fontAlgn="base">
                <a:spcBef>
                  <a:spcPct val="0"/>
                </a:spcBef>
                <a:spcAft>
                  <a:spcPct val="0"/>
                </a:spcAft>
              </a:pPr>
              <a:endParaRPr lang="zh-CN" altLang="en-US" sz="3200">
                <a:solidFill>
                  <a:prstClr val="black"/>
                </a:solidFill>
                <a:cs typeface="+mn-ea"/>
                <a:sym typeface="+mn-lt"/>
              </a:endParaRPr>
            </a:p>
          </p:txBody>
        </p:sp>
        <p:sp>
          <p:nvSpPr>
            <p:cNvPr id="30" name="文本框 29"/>
            <p:cNvSpPr txBox="1"/>
            <p:nvPr>
              <p:custDataLst>
                <p:tags r:id="rId6"/>
              </p:custDataLst>
            </p:nvPr>
          </p:nvSpPr>
          <p:spPr>
            <a:xfrm>
              <a:off x="4929658" y="3262028"/>
              <a:ext cx="1389712"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defTabSz="1216025">
                <a:spcBef>
                  <a:spcPct val="20000"/>
                </a:spcBef>
                <a:defRPr sz="1600" b="1">
                  <a:gradFill>
                    <a:gsLst>
                      <a:gs pos="53000">
                        <a:srgbClr val="AF864F"/>
                      </a:gs>
                      <a:gs pos="0">
                        <a:srgbClr val="E3CA7C"/>
                      </a:gs>
                      <a:gs pos="100000">
                        <a:srgbClr val="E3CA7C"/>
                      </a:gs>
                    </a:gsLst>
                    <a:lin ang="3000000" scaled="0"/>
                  </a:gradFill>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pPr marL="0" marR="0" lvl="0" indent="0" algn="ctr" defTabSz="1216025" rtl="0" eaLnBrk="1" fontAlgn="auto" latinLnBrk="0" hangingPunct="1">
                <a:lnSpc>
                  <a:spcPct val="100000"/>
                </a:lnSpc>
                <a:spcBef>
                  <a:spcPct val="20000"/>
                </a:spcBef>
                <a:spcAft>
                  <a:spcPts val="0"/>
                </a:spcAft>
                <a:buClrTx/>
                <a:buSzTx/>
                <a:buFontTx/>
                <a:buNone/>
                <a:defRPr/>
              </a:pPr>
              <a:r>
                <a:rPr kumimoji="0" lang="en-US" altLang="zh-CN" sz="9600" b="1" i="0" u="none" strike="noStrike" kern="1200" cap="none" spc="0" normalizeH="0" baseline="0" noProof="0" dirty="0">
                  <a:ln>
                    <a:noFill/>
                  </a:ln>
                  <a:gradFill>
                    <a:gsLst>
                      <a:gs pos="53000">
                        <a:srgbClr val="AF864F"/>
                      </a:gs>
                      <a:gs pos="0">
                        <a:srgbClr val="E3CA7C"/>
                      </a:gs>
                      <a:gs pos="100000">
                        <a:srgbClr val="E3CA7C"/>
                      </a:gs>
                    </a:gsLst>
                    <a:lin ang="3000000" scaled="0"/>
                  </a:gradFill>
                  <a:effectLst/>
                  <a:uLnTx/>
                  <a:uFillTx/>
                  <a:latin typeface="+mn-lt"/>
                  <a:ea typeface="+mn-ea"/>
                  <a:cs typeface="+mn-ea"/>
                  <a:sym typeface="+mn-lt"/>
                </a:rPr>
                <a:t>2</a:t>
              </a:r>
              <a:endParaRPr kumimoji="0" lang="en-US" altLang="zh-CN" sz="9600" b="1" i="0" u="none" strike="noStrike" kern="1200" cap="none" spc="0" normalizeH="0" baseline="0" noProof="0" dirty="0">
                <a:ln>
                  <a:noFill/>
                </a:ln>
                <a:gradFill>
                  <a:gsLst>
                    <a:gs pos="53000">
                      <a:srgbClr val="AF864F"/>
                    </a:gs>
                    <a:gs pos="0">
                      <a:srgbClr val="E3CA7C"/>
                    </a:gs>
                    <a:gs pos="100000">
                      <a:srgbClr val="E3CA7C"/>
                    </a:gs>
                  </a:gsLst>
                  <a:lin ang="3000000" scaled="0"/>
                </a:gradFill>
                <a:effectLst/>
                <a:uLnTx/>
                <a:uFillTx/>
                <a:latin typeface="+mn-lt"/>
                <a:ea typeface="+mn-ea"/>
                <a:cs typeface="+mn-ea"/>
                <a:sym typeface="+mn-lt"/>
              </a:endParaRPr>
            </a:p>
          </p:txBody>
        </p:sp>
      </p:grpSp>
      <p:grpSp>
        <p:nvGrpSpPr>
          <p:cNvPr id="4" name="组合 3"/>
          <p:cNvGrpSpPr/>
          <p:nvPr>
            <p:custDataLst>
              <p:tags r:id="rId7"/>
            </p:custDataLst>
          </p:nvPr>
        </p:nvGrpSpPr>
        <p:grpSpPr>
          <a:xfrm>
            <a:off x="7630446" y="3078814"/>
            <a:ext cx="1389712" cy="1477344"/>
            <a:chOff x="7059630" y="3261694"/>
            <a:chExt cx="1389712" cy="1477344"/>
          </a:xfrm>
        </p:grpSpPr>
        <p:sp>
          <p:nvSpPr>
            <p:cNvPr id="41" name="Freeform 5"/>
            <p:cNvSpPr/>
            <p:nvPr>
              <p:custDataLst>
                <p:tags r:id="rId8"/>
              </p:custDataLst>
            </p:nvPr>
          </p:nvSpPr>
          <p:spPr bwMode="auto">
            <a:xfrm>
              <a:off x="7124240" y="3261694"/>
              <a:ext cx="1260493" cy="113647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fontAlgn="base">
                <a:spcBef>
                  <a:spcPct val="0"/>
                </a:spcBef>
                <a:spcAft>
                  <a:spcPct val="0"/>
                </a:spcAft>
              </a:pPr>
              <a:endParaRPr lang="zh-CN" altLang="en-US" sz="3200">
                <a:solidFill>
                  <a:prstClr val="black"/>
                </a:solidFill>
                <a:cs typeface="+mn-ea"/>
                <a:sym typeface="+mn-lt"/>
              </a:endParaRPr>
            </a:p>
          </p:txBody>
        </p:sp>
        <p:sp>
          <p:nvSpPr>
            <p:cNvPr id="31" name="文本框 30"/>
            <p:cNvSpPr txBox="1"/>
            <p:nvPr>
              <p:custDataLst>
                <p:tags r:id="rId9"/>
              </p:custDataLst>
            </p:nvPr>
          </p:nvSpPr>
          <p:spPr>
            <a:xfrm>
              <a:off x="7059630" y="3262028"/>
              <a:ext cx="1389712"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defTabSz="1216025">
                <a:spcBef>
                  <a:spcPct val="20000"/>
                </a:spcBef>
                <a:defRPr sz="1600" b="1">
                  <a:gradFill>
                    <a:gsLst>
                      <a:gs pos="53000">
                        <a:srgbClr val="AF864F"/>
                      </a:gs>
                      <a:gs pos="0">
                        <a:srgbClr val="E3CA7C"/>
                      </a:gs>
                      <a:gs pos="100000">
                        <a:srgbClr val="E3CA7C"/>
                      </a:gs>
                    </a:gsLst>
                    <a:lin ang="3000000" scaled="0"/>
                  </a:gradFill>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pPr marL="0" marR="0" lvl="0" indent="0" algn="ctr" defTabSz="1216025" rtl="0" eaLnBrk="1" fontAlgn="auto" latinLnBrk="0" hangingPunct="1">
                <a:lnSpc>
                  <a:spcPct val="100000"/>
                </a:lnSpc>
                <a:spcBef>
                  <a:spcPct val="20000"/>
                </a:spcBef>
                <a:spcAft>
                  <a:spcPts val="0"/>
                </a:spcAft>
                <a:buClrTx/>
                <a:buSzTx/>
                <a:buFontTx/>
                <a:buNone/>
                <a:defRPr/>
              </a:pPr>
              <a:r>
                <a:rPr kumimoji="0" lang="en-US" altLang="zh-CN" sz="9600" b="1" i="0" u="none" strike="noStrike" kern="1200" cap="none" spc="0" normalizeH="0" baseline="0" noProof="0" dirty="0">
                  <a:ln>
                    <a:noFill/>
                  </a:ln>
                  <a:gradFill>
                    <a:gsLst>
                      <a:gs pos="53000">
                        <a:srgbClr val="AF864F"/>
                      </a:gs>
                      <a:gs pos="0">
                        <a:srgbClr val="E3CA7C"/>
                      </a:gs>
                      <a:gs pos="100000">
                        <a:srgbClr val="E3CA7C"/>
                      </a:gs>
                    </a:gsLst>
                    <a:lin ang="3000000" scaled="0"/>
                  </a:gradFill>
                  <a:effectLst/>
                  <a:uLnTx/>
                  <a:uFillTx/>
                  <a:latin typeface="+mn-lt"/>
                  <a:ea typeface="+mn-ea"/>
                  <a:cs typeface="+mn-ea"/>
                  <a:sym typeface="+mn-lt"/>
                </a:rPr>
                <a:t>3</a:t>
              </a:r>
              <a:endParaRPr kumimoji="0" lang="en-US" altLang="zh-CN" sz="9600" b="1" i="0" u="none" strike="noStrike" kern="1200" cap="none" spc="0" normalizeH="0" baseline="0" noProof="0" dirty="0">
                <a:ln>
                  <a:noFill/>
                </a:ln>
                <a:gradFill>
                  <a:gsLst>
                    <a:gs pos="53000">
                      <a:srgbClr val="AF864F"/>
                    </a:gs>
                    <a:gs pos="0">
                      <a:srgbClr val="E3CA7C"/>
                    </a:gs>
                    <a:gs pos="100000">
                      <a:srgbClr val="E3CA7C"/>
                    </a:gs>
                  </a:gsLst>
                  <a:lin ang="3000000" scaled="0"/>
                </a:gradFill>
                <a:effectLst/>
                <a:uLnTx/>
                <a:uFillTx/>
                <a:latin typeface="+mn-lt"/>
                <a:ea typeface="+mn-ea"/>
                <a:cs typeface="+mn-ea"/>
                <a:sym typeface="+mn-lt"/>
              </a:endParaRPr>
            </a:p>
          </p:txBody>
        </p:sp>
      </p:grpSp>
      <p:grpSp>
        <p:nvGrpSpPr>
          <p:cNvPr id="5" name="组合 4"/>
          <p:cNvGrpSpPr/>
          <p:nvPr>
            <p:custDataLst>
              <p:tags r:id="rId10"/>
            </p:custDataLst>
          </p:nvPr>
        </p:nvGrpSpPr>
        <p:grpSpPr>
          <a:xfrm>
            <a:off x="9735425" y="3078814"/>
            <a:ext cx="1389712" cy="1477344"/>
            <a:chOff x="9164609" y="3261694"/>
            <a:chExt cx="1389712" cy="1477344"/>
          </a:xfrm>
        </p:grpSpPr>
        <p:sp>
          <p:nvSpPr>
            <p:cNvPr id="25" name="Freeform 5"/>
            <p:cNvSpPr/>
            <p:nvPr>
              <p:custDataLst>
                <p:tags r:id="rId11"/>
              </p:custDataLst>
            </p:nvPr>
          </p:nvSpPr>
          <p:spPr bwMode="auto">
            <a:xfrm>
              <a:off x="9254212" y="3261694"/>
              <a:ext cx="1260493" cy="113647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lstStyle/>
            <a:p>
              <a:pPr fontAlgn="base">
                <a:spcBef>
                  <a:spcPct val="0"/>
                </a:spcBef>
                <a:spcAft>
                  <a:spcPct val="0"/>
                </a:spcAft>
              </a:pPr>
              <a:endParaRPr lang="zh-CN" altLang="en-US" sz="3200">
                <a:solidFill>
                  <a:prstClr val="black"/>
                </a:solidFill>
                <a:cs typeface="+mn-ea"/>
                <a:sym typeface="+mn-lt"/>
              </a:endParaRPr>
            </a:p>
          </p:txBody>
        </p:sp>
        <p:sp>
          <p:nvSpPr>
            <p:cNvPr id="32" name="文本框 31"/>
            <p:cNvSpPr txBox="1"/>
            <p:nvPr>
              <p:custDataLst>
                <p:tags r:id="rId12"/>
              </p:custDataLst>
            </p:nvPr>
          </p:nvSpPr>
          <p:spPr>
            <a:xfrm>
              <a:off x="9164609" y="3262028"/>
              <a:ext cx="1389712"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defTabSz="1216025">
                <a:spcBef>
                  <a:spcPct val="20000"/>
                </a:spcBef>
                <a:defRPr sz="1600" b="1">
                  <a:gradFill>
                    <a:gsLst>
                      <a:gs pos="53000">
                        <a:srgbClr val="AF864F"/>
                      </a:gs>
                      <a:gs pos="0">
                        <a:srgbClr val="E3CA7C"/>
                      </a:gs>
                      <a:gs pos="100000">
                        <a:srgbClr val="E3CA7C"/>
                      </a:gs>
                    </a:gsLst>
                    <a:lin ang="3000000" scaled="0"/>
                  </a:gradFill>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pPr marL="0" marR="0" lvl="0" indent="0" algn="ctr" defTabSz="1216025" rtl="0" eaLnBrk="1" fontAlgn="auto" latinLnBrk="0" hangingPunct="1">
                <a:lnSpc>
                  <a:spcPct val="100000"/>
                </a:lnSpc>
                <a:spcBef>
                  <a:spcPct val="20000"/>
                </a:spcBef>
                <a:spcAft>
                  <a:spcPts val="0"/>
                </a:spcAft>
                <a:buClrTx/>
                <a:buSzTx/>
                <a:buFontTx/>
                <a:buNone/>
                <a:defRPr/>
              </a:pPr>
              <a:r>
                <a:rPr kumimoji="0" lang="en-US" altLang="zh-CN" sz="9600" b="1" i="0" u="none" strike="noStrike" kern="1200" cap="none" spc="0" normalizeH="0" baseline="0" noProof="0" dirty="0">
                  <a:ln>
                    <a:noFill/>
                  </a:ln>
                  <a:gradFill>
                    <a:gsLst>
                      <a:gs pos="53000">
                        <a:srgbClr val="AF864F"/>
                      </a:gs>
                      <a:gs pos="0">
                        <a:srgbClr val="E3CA7C"/>
                      </a:gs>
                      <a:gs pos="100000">
                        <a:srgbClr val="E3CA7C"/>
                      </a:gs>
                    </a:gsLst>
                    <a:lin ang="3000000" scaled="0"/>
                  </a:gradFill>
                  <a:effectLst/>
                  <a:uLnTx/>
                  <a:uFillTx/>
                  <a:latin typeface="+mn-lt"/>
                  <a:ea typeface="+mn-ea"/>
                  <a:cs typeface="+mn-ea"/>
                  <a:sym typeface="+mn-lt"/>
                </a:rPr>
                <a:t>4</a:t>
              </a:r>
              <a:endParaRPr kumimoji="0" lang="en-US" altLang="zh-CN" sz="9600" b="1" i="0" u="none" strike="noStrike" kern="1200" cap="none" spc="0" normalizeH="0" baseline="0" noProof="0" dirty="0">
                <a:ln>
                  <a:noFill/>
                </a:ln>
                <a:gradFill>
                  <a:gsLst>
                    <a:gs pos="53000">
                      <a:srgbClr val="AF864F"/>
                    </a:gs>
                    <a:gs pos="0">
                      <a:srgbClr val="E3CA7C"/>
                    </a:gs>
                    <a:gs pos="100000">
                      <a:srgbClr val="E3CA7C"/>
                    </a:gs>
                  </a:gsLst>
                  <a:lin ang="3000000" scaled="0"/>
                </a:gradFill>
                <a:effectLst/>
                <a:uLnTx/>
                <a:uFillTx/>
                <a:latin typeface="+mn-lt"/>
                <a:ea typeface="+mn-ea"/>
                <a:cs typeface="+mn-ea"/>
                <a:sym typeface="+mn-lt"/>
              </a:endParaRPr>
            </a:p>
          </p:txBody>
        </p:sp>
      </p:grpSp>
      <p:sp>
        <p:nvSpPr>
          <p:cNvPr id="33" name="文本框 32"/>
          <p:cNvSpPr txBox="1"/>
          <p:nvPr>
            <p:custDataLst>
              <p:tags r:id="rId13"/>
            </p:custDataLst>
          </p:nvPr>
        </p:nvSpPr>
        <p:spPr>
          <a:xfrm>
            <a:off x="2393189" y="4448419"/>
            <a:ext cx="3056296"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R="0" lvl="0" indent="0" defTabSz="1216025" fontAlgn="auto">
              <a:lnSpc>
                <a:spcPct val="100000"/>
              </a:lnSpc>
              <a:spcBef>
                <a:spcPct val="20000"/>
              </a:spcBef>
              <a:spcAft>
                <a:spcPts val="0"/>
              </a:spcAft>
              <a:buClrTx/>
              <a:buSzTx/>
              <a:buFontTx/>
              <a:buNone/>
              <a:defRPr kumimoji="0" sz="11500" b="1" i="0" u="none" strike="noStrike" cap="none" spc="0" normalizeH="0" baseline="0">
                <a:ln>
                  <a:noFill/>
                </a:ln>
                <a:gradFill>
                  <a:gsLst>
                    <a:gs pos="53000">
                      <a:srgbClr val="AF864F"/>
                    </a:gs>
                    <a:gs pos="0">
                      <a:srgbClr val="E3CA7C"/>
                    </a:gs>
                    <a:gs pos="100000">
                      <a:srgbClr val="E3CA7C"/>
                    </a:gs>
                  </a:gsLst>
                  <a:lin ang="3000000" scaled="0"/>
                </a:gradFill>
                <a:effectLst/>
                <a:uLnTx/>
                <a:uFillTx/>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pPr algn="ctr"/>
            <a:r>
              <a:rPr lang="zh-CN" altLang="en-US" sz="2000" dirty="0">
                <a:cs typeface="+mn-ea"/>
                <a:sym typeface="+mn-lt"/>
              </a:rPr>
              <a:t>皮肤老化成因</a:t>
            </a:r>
            <a:endParaRPr lang="zh-CN" altLang="en-US" sz="2000" dirty="0">
              <a:cs typeface="+mn-ea"/>
              <a:sym typeface="+mn-lt"/>
            </a:endParaRPr>
          </a:p>
        </p:txBody>
      </p:sp>
      <p:sp>
        <p:nvSpPr>
          <p:cNvPr id="34" name="文本框 33"/>
          <p:cNvSpPr txBox="1"/>
          <p:nvPr>
            <p:custDataLst>
              <p:tags r:id="rId14"/>
            </p:custDataLst>
          </p:nvPr>
        </p:nvSpPr>
        <p:spPr>
          <a:xfrm>
            <a:off x="5058817" y="4448419"/>
            <a:ext cx="2273026"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R="0" lvl="0" indent="0" defTabSz="1216025" fontAlgn="auto">
              <a:lnSpc>
                <a:spcPct val="100000"/>
              </a:lnSpc>
              <a:spcBef>
                <a:spcPct val="20000"/>
              </a:spcBef>
              <a:spcAft>
                <a:spcPts val="0"/>
              </a:spcAft>
              <a:buClrTx/>
              <a:buSzTx/>
              <a:buFontTx/>
              <a:buNone/>
              <a:defRPr kumimoji="0" sz="11500" b="1" i="0" u="none" strike="noStrike" cap="none" spc="0" normalizeH="0" baseline="0">
                <a:ln>
                  <a:noFill/>
                </a:ln>
                <a:gradFill>
                  <a:gsLst>
                    <a:gs pos="53000">
                      <a:srgbClr val="AF864F"/>
                    </a:gs>
                    <a:gs pos="0">
                      <a:srgbClr val="E3CA7C"/>
                    </a:gs>
                    <a:gs pos="100000">
                      <a:srgbClr val="E3CA7C"/>
                    </a:gs>
                  </a:gsLst>
                  <a:lin ang="3000000" scaled="0"/>
                </a:gradFill>
                <a:effectLst/>
                <a:uLnTx/>
                <a:uFillTx/>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pPr algn="ctr"/>
            <a:r>
              <a:rPr lang="zh-CN" altLang="en-US" sz="2000" dirty="0">
                <a:cs typeface="+mn-ea"/>
                <a:sym typeface="+mn-lt"/>
              </a:rPr>
              <a:t>产品成分特点</a:t>
            </a:r>
            <a:endParaRPr lang="zh-CN" altLang="en-US" sz="2000" dirty="0">
              <a:cs typeface="+mn-ea"/>
              <a:sym typeface="+mn-lt"/>
            </a:endParaRPr>
          </a:p>
        </p:txBody>
      </p:sp>
      <p:sp>
        <p:nvSpPr>
          <p:cNvPr id="35" name="文本框 34"/>
          <p:cNvSpPr txBox="1"/>
          <p:nvPr>
            <p:custDataLst>
              <p:tags r:id="rId15"/>
            </p:custDataLst>
          </p:nvPr>
        </p:nvSpPr>
        <p:spPr>
          <a:xfrm>
            <a:off x="7176043" y="4448419"/>
            <a:ext cx="2273026"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R="0" lvl="0" indent="0" defTabSz="1216025" fontAlgn="auto">
              <a:lnSpc>
                <a:spcPct val="100000"/>
              </a:lnSpc>
              <a:spcBef>
                <a:spcPct val="20000"/>
              </a:spcBef>
              <a:spcAft>
                <a:spcPts val="0"/>
              </a:spcAft>
              <a:buClrTx/>
              <a:buSzTx/>
              <a:buFontTx/>
              <a:buNone/>
              <a:defRPr kumimoji="0" sz="11500" b="1" i="0" u="none" strike="noStrike" cap="none" spc="0" normalizeH="0" baseline="0">
                <a:ln>
                  <a:noFill/>
                </a:ln>
                <a:gradFill>
                  <a:gsLst>
                    <a:gs pos="53000">
                      <a:srgbClr val="AF864F"/>
                    </a:gs>
                    <a:gs pos="0">
                      <a:srgbClr val="E3CA7C"/>
                    </a:gs>
                    <a:gs pos="100000">
                      <a:srgbClr val="E3CA7C"/>
                    </a:gs>
                  </a:gsLst>
                  <a:lin ang="3000000" scaled="0"/>
                </a:gradFill>
                <a:effectLst/>
                <a:uLnTx/>
                <a:uFillTx/>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pPr algn="ctr"/>
            <a:r>
              <a:rPr lang="zh-CN" altLang="en-US" sz="2000" dirty="0">
                <a:cs typeface="+mn-ea"/>
                <a:sym typeface="+mn-lt"/>
              </a:rPr>
              <a:t>产品功效卖点</a:t>
            </a:r>
            <a:endParaRPr lang="zh-CN" altLang="en-US" sz="2000" dirty="0">
              <a:cs typeface="+mn-ea"/>
              <a:sym typeface="+mn-lt"/>
            </a:endParaRPr>
          </a:p>
        </p:txBody>
      </p:sp>
      <p:sp>
        <p:nvSpPr>
          <p:cNvPr id="36" name="文本框 35"/>
          <p:cNvSpPr txBox="1"/>
          <p:nvPr>
            <p:custDataLst>
              <p:tags r:id="rId16"/>
            </p:custDataLst>
          </p:nvPr>
        </p:nvSpPr>
        <p:spPr>
          <a:xfrm>
            <a:off x="9318761" y="4448419"/>
            <a:ext cx="2273026"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R="0" lvl="0" indent="0" defTabSz="1216025" fontAlgn="auto">
              <a:lnSpc>
                <a:spcPct val="100000"/>
              </a:lnSpc>
              <a:spcBef>
                <a:spcPct val="20000"/>
              </a:spcBef>
              <a:spcAft>
                <a:spcPts val="0"/>
              </a:spcAft>
              <a:buClrTx/>
              <a:buSzTx/>
              <a:buFontTx/>
              <a:buNone/>
              <a:defRPr kumimoji="0" sz="11500" b="1" i="0" u="none" strike="noStrike" cap="none" spc="0" normalizeH="0" baseline="0">
                <a:ln>
                  <a:noFill/>
                </a:ln>
                <a:gradFill>
                  <a:gsLst>
                    <a:gs pos="53000">
                      <a:srgbClr val="AF864F"/>
                    </a:gs>
                    <a:gs pos="0">
                      <a:srgbClr val="E3CA7C"/>
                    </a:gs>
                    <a:gs pos="100000">
                      <a:srgbClr val="E3CA7C"/>
                    </a:gs>
                  </a:gsLst>
                  <a:lin ang="3000000" scaled="0"/>
                </a:gradFill>
                <a:effectLst/>
                <a:uLnTx/>
                <a:uFillTx/>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pPr algn="ctr"/>
            <a:r>
              <a:rPr lang="zh-CN" altLang="en-US" sz="2000" dirty="0">
                <a:cs typeface="+mn-ea"/>
                <a:sym typeface="+mn-lt"/>
              </a:rPr>
              <a:t>使用方法与对比</a:t>
            </a:r>
            <a:endParaRPr lang="zh-CN" altLang="en-US" sz="2000" dirty="0">
              <a:cs typeface="+mn-ea"/>
              <a:sym typeface="+mn-lt"/>
            </a:endParaRPr>
          </a:p>
        </p:txBody>
      </p:sp>
      <p:sp>
        <p:nvSpPr>
          <p:cNvPr id="6" name="矩形 5"/>
          <p:cNvSpPr/>
          <p:nvPr/>
        </p:nvSpPr>
        <p:spPr>
          <a:xfrm>
            <a:off x="12114530" y="213360"/>
            <a:ext cx="76200" cy="572770"/>
          </a:xfrm>
          <a:prstGeom prst="rect">
            <a:avLst/>
          </a:pr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55"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strVal val="#ppt_w*0.70"/>
                                          </p:val>
                                        </p:tav>
                                        <p:tav tm="100000">
                                          <p:val>
                                            <p:strVal val="#ppt_w"/>
                                          </p:val>
                                        </p:tav>
                                      </p:tavLst>
                                    </p:anim>
                                    <p:anim calcmode="lin" valueType="num">
                                      <p:cBhvr>
                                        <p:cTn id="14" dur="1000" fill="hold"/>
                                        <p:tgtEl>
                                          <p:spTgt spid="33"/>
                                        </p:tgtEl>
                                        <p:attrNameLst>
                                          <p:attrName>ppt_h</p:attrName>
                                        </p:attrNameLst>
                                      </p:cBhvr>
                                      <p:tavLst>
                                        <p:tav tm="0">
                                          <p:val>
                                            <p:strVal val="#ppt_h"/>
                                          </p:val>
                                        </p:tav>
                                        <p:tav tm="100000">
                                          <p:val>
                                            <p:strVal val="#ppt_h"/>
                                          </p:val>
                                        </p:tav>
                                      </p:tavLst>
                                    </p:anim>
                                    <p:animEffect transition="in" filter="fade">
                                      <p:cBhvr>
                                        <p:cTn id="15" dur="1000"/>
                                        <p:tgtEl>
                                          <p:spTgt spid="33"/>
                                        </p:tgtEl>
                                      </p:cBhvr>
                                    </p:animEffect>
                                  </p:childTnLst>
                                </p:cTn>
                              </p:par>
                            </p:childTnLst>
                          </p:cTn>
                        </p:par>
                        <p:par>
                          <p:cTn id="16" fill="hold">
                            <p:stCondLst>
                              <p:cond delay="1000"/>
                            </p:stCondLst>
                            <p:childTnLst>
                              <p:par>
                                <p:cTn id="17" presetID="37"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3" presetID="55"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strVal val="#ppt_w*0.70"/>
                                          </p:val>
                                        </p:tav>
                                        <p:tav tm="100000">
                                          <p:val>
                                            <p:strVal val="#ppt_w"/>
                                          </p:val>
                                        </p:tav>
                                      </p:tavLst>
                                    </p:anim>
                                    <p:anim calcmode="lin" valueType="num">
                                      <p:cBhvr>
                                        <p:cTn id="26" dur="1000" fill="hold"/>
                                        <p:tgtEl>
                                          <p:spTgt spid="34"/>
                                        </p:tgtEl>
                                        <p:attrNameLst>
                                          <p:attrName>ppt_h</p:attrName>
                                        </p:attrNameLst>
                                      </p:cBhvr>
                                      <p:tavLst>
                                        <p:tav tm="0">
                                          <p:val>
                                            <p:strVal val="#ppt_h"/>
                                          </p:val>
                                        </p:tav>
                                        <p:tav tm="100000">
                                          <p:val>
                                            <p:strVal val="#ppt_h"/>
                                          </p:val>
                                        </p:tav>
                                      </p:tavLst>
                                    </p:anim>
                                    <p:animEffect transition="in" filter="fade">
                                      <p:cBhvr>
                                        <p:cTn id="27" dur="1000"/>
                                        <p:tgtEl>
                                          <p:spTgt spid="34"/>
                                        </p:tgtEl>
                                      </p:cBhvr>
                                    </p:animEffect>
                                  </p:childTnLst>
                                </p:cTn>
                              </p:par>
                            </p:childTnLst>
                          </p:cTn>
                        </p:par>
                        <p:par>
                          <p:cTn id="28" fill="hold">
                            <p:stCondLst>
                              <p:cond delay="2000"/>
                            </p:stCondLst>
                            <p:childTnLst>
                              <p:par>
                                <p:cTn id="29" presetID="37"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900" decel="100000" fill="hold"/>
                                        <p:tgtEl>
                                          <p:spTgt spid="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5" presetID="55"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strVal val="#ppt_w*0.70"/>
                                          </p:val>
                                        </p:tav>
                                        <p:tav tm="100000">
                                          <p:val>
                                            <p:strVal val="#ppt_w"/>
                                          </p:val>
                                        </p:tav>
                                      </p:tavLst>
                                    </p:anim>
                                    <p:anim calcmode="lin" valueType="num">
                                      <p:cBhvr>
                                        <p:cTn id="38" dur="1000" fill="hold"/>
                                        <p:tgtEl>
                                          <p:spTgt spid="35"/>
                                        </p:tgtEl>
                                        <p:attrNameLst>
                                          <p:attrName>ppt_h</p:attrName>
                                        </p:attrNameLst>
                                      </p:cBhvr>
                                      <p:tavLst>
                                        <p:tav tm="0">
                                          <p:val>
                                            <p:strVal val="#ppt_h"/>
                                          </p:val>
                                        </p:tav>
                                        <p:tav tm="100000">
                                          <p:val>
                                            <p:strVal val="#ppt_h"/>
                                          </p:val>
                                        </p:tav>
                                      </p:tavLst>
                                    </p:anim>
                                    <p:animEffect transition="in" filter="fade">
                                      <p:cBhvr>
                                        <p:cTn id="39" dur="1000"/>
                                        <p:tgtEl>
                                          <p:spTgt spid="35"/>
                                        </p:tgtEl>
                                      </p:cBhvr>
                                    </p:animEffect>
                                  </p:childTnLst>
                                </p:cTn>
                              </p:par>
                            </p:childTnLst>
                          </p:cTn>
                        </p:par>
                        <p:par>
                          <p:cTn id="40" fill="hold">
                            <p:stCondLst>
                              <p:cond delay="3000"/>
                            </p:stCondLst>
                            <p:childTnLst>
                              <p:par>
                                <p:cTn id="41" presetID="37"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900" decel="100000" fill="hold"/>
                                        <p:tgtEl>
                                          <p:spTgt spid="5"/>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47" presetID="55"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1000" fill="hold"/>
                                        <p:tgtEl>
                                          <p:spTgt spid="36"/>
                                        </p:tgtEl>
                                        <p:attrNameLst>
                                          <p:attrName>ppt_w</p:attrName>
                                        </p:attrNameLst>
                                      </p:cBhvr>
                                      <p:tavLst>
                                        <p:tav tm="0">
                                          <p:val>
                                            <p:strVal val="#ppt_w*0.70"/>
                                          </p:val>
                                        </p:tav>
                                        <p:tav tm="100000">
                                          <p:val>
                                            <p:strVal val="#ppt_w"/>
                                          </p:val>
                                        </p:tav>
                                      </p:tavLst>
                                    </p:anim>
                                    <p:anim calcmode="lin" valueType="num">
                                      <p:cBhvr>
                                        <p:cTn id="50" dur="1000" fill="hold"/>
                                        <p:tgtEl>
                                          <p:spTgt spid="36"/>
                                        </p:tgtEl>
                                        <p:attrNameLst>
                                          <p:attrName>ppt_h</p:attrName>
                                        </p:attrNameLst>
                                      </p:cBhvr>
                                      <p:tavLst>
                                        <p:tav tm="0">
                                          <p:val>
                                            <p:strVal val="#ppt_h"/>
                                          </p:val>
                                        </p:tav>
                                        <p:tav tm="100000">
                                          <p:val>
                                            <p:strVal val="#ppt_h"/>
                                          </p:val>
                                        </p:tav>
                                      </p:tavLst>
                                    </p:anim>
                                    <p:animEffect transition="in" filter="fade">
                                      <p:cBhvr>
                                        <p:cTn id="51" dur="1000"/>
                                        <p:tgtEl>
                                          <p:spTgt spid="36"/>
                                        </p:tgtEl>
                                      </p:cBhvr>
                                    </p:animEffect>
                                  </p:childTnLst>
                                </p:cTn>
                              </p:par>
                            </p:childTnLst>
                          </p:cTn>
                        </p:par>
                        <p:par>
                          <p:cTn id="52" fill="hold">
                            <p:stCondLst>
                              <p:cond delay="4000"/>
                            </p:stCondLst>
                            <p:childTnLst>
                              <p:par>
                                <p:cTn id="53" presetID="2" presetClass="entr" presetSubtype="4" accel="50000" decel="5000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3" grpId="0"/>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专利</a:t>
            </a:r>
            <a:r>
              <a:rPr lang="zh-CN" altLang="en-US" sz="2000" b="1">
                <a:solidFill>
                  <a:schemeClr val="tx1"/>
                </a:solidFill>
                <a:latin typeface="微软雅黑" panose="020B0503020204020204" pitchFamily="34" charset="-122"/>
                <a:ea typeface="微软雅黑" panose="020B0503020204020204" pitchFamily="34" charset="-122"/>
                <a:sym typeface="+mn-ea"/>
              </a:rPr>
              <a:t>技术</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2" name="文本框 1"/>
          <p:cNvSpPr txBox="1"/>
          <p:nvPr/>
        </p:nvSpPr>
        <p:spPr>
          <a:xfrm>
            <a:off x="1423035" y="1500505"/>
            <a:ext cx="4064000" cy="521970"/>
          </a:xfrm>
          <a:prstGeom prst="rect">
            <a:avLst/>
          </a:prstGeom>
          <a:noFill/>
        </p:spPr>
        <p:txBody>
          <a:bodyPr wrap="square" rtlCol="0">
            <a:spAutoFit/>
          </a:bodyPr>
          <a:p>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独家专利</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强大背书</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1423035" y="2594610"/>
            <a:ext cx="3408045" cy="521970"/>
          </a:xfrm>
          <a:prstGeom prst="rect">
            <a:avLst/>
          </a:prstGeom>
          <a:noFill/>
        </p:spPr>
        <p:txBody>
          <a:bodyPr wrap="square" rtlCol="0">
            <a:spAutoFit/>
          </a:bodyPr>
          <a:p>
            <a:r>
              <a:rPr lang="zh-CN" altLang="en-US" sz="2800" b="1">
                <a:solidFill>
                  <a:schemeClr val="tx1"/>
                </a:solidFill>
                <a:latin typeface="微软雅黑" panose="020B0503020204020204" pitchFamily="34" charset="-122"/>
                <a:ea typeface="微软雅黑" panose="020B0503020204020204" pitchFamily="34" charset="-122"/>
              </a:rPr>
              <a:t>低温微射流提取技术</a:t>
            </a:r>
            <a:endParaRPr lang="zh-CN" altLang="en-US" sz="2800" b="1">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487170" y="3305810"/>
            <a:ext cx="4064000" cy="2306320"/>
          </a:xfrm>
          <a:prstGeom prst="rect">
            <a:avLst/>
          </a:prstGeom>
          <a:noFill/>
        </p:spPr>
        <p:txBody>
          <a:bodyPr wrap="square" rtlCol="0">
            <a:spAutoFit/>
          </a:bodyPr>
          <a:p>
            <a:pPr>
              <a:lnSpc>
                <a:spcPct val="160000"/>
              </a:lnSpc>
            </a:pPr>
            <a:r>
              <a:rPr lang="zh-CN" altLang="en-US">
                <a:solidFill>
                  <a:schemeClr val="tx1"/>
                </a:solidFill>
                <a:latin typeface="微软雅黑" panose="020B0503020204020204" pitchFamily="34" charset="-122"/>
                <a:ea typeface="微软雅黑" panose="020B0503020204020204" pitchFamily="34" charset="-122"/>
              </a:rPr>
              <a:t>低温破壁提取，</a:t>
            </a:r>
            <a:endParaRPr lang="zh-CN" altLang="en-US">
              <a:solidFill>
                <a:schemeClr val="tx1"/>
              </a:solidFill>
              <a:latin typeface="微软雅黑" panose="020B0503020204020204" pitchFamily="34" charset="-122"/>
              <a:ea typeface="微软雅黑" panose="020B0503020204020204" pitchFamily="34" charset="-122"/>
            </a:endParaRPr>
          </a:p>
          <a:p>
            <a:pPr>
              <a:lnSpc>
                <a:spcPct val="160000"/>
              </a:lnSpc>
            </a:pPr>
            <a:r>
              <a:rPr lang="zh-CN" altLang="en-US">
                <a:solidFill>
                  <a:schemeClr val="tx1"/>
                </a:solidFill>
                <a:latin typeface="微软雅黑" panose="020B0503020204020204" pitchFamily="34" charset="-122"/>
                <a:ea typeface="微软雅黑" panose="020B0503020204020204" pitchFamily="34" charset="-122"/>
              </a:rPr>
              <a:t>多级膜分离，</a:t>
            </a:r>
            <a:endParaRPr lang="zh-CN" altLang="en-US">
              <a:solidFill>
                <a:schemeClr val="tx1"/>
              </a:solidFill>
              <a:latin typeface="微软雅黑" panose="020B0503020204020204" pitchFamily="34" charset="-122"/>
              <a:ea typeface="微软雅黑" panose="020B0503020204020204" pitchFamily="34" charset="-122"/>
            </a:endParaRPr>
          </a:p>
          <a:p>
            <a:pPr>
              <a:lnSpc>
                <a:spcPct val="160000"/>
              </a:lnSpc>
            </a:pPr>
            <a:r>
              <a:rPr lang="zh-CN" altLang="en-US">
                <a:solidFill>
                  <a:schemeClr val="tx1"/>
                </a:solidFill>
                <a:latin typeface="微软雅黑" panose="020B0503020204020204" pitchFamily="34" charset="-122"/>
                <a:ea typeface="微软雅黑" panose="020B0503020204020204" pitchFamily="34" charset="-122"/>
              </a:rPr>
              <a:t>实现植物的鲜活营养提取，</a:t>
            </a:r>
            <a:endParaRPr lang="zh-CN" altLang="en-US">
              <a:solidFill>
                <a:schemeClr val="tx1"/>
              </a:solidFill>
              <a:latin typeface="微软雅黑" panose="020B0503020204020204" pitchFamily="34" charset="-122"/>
              <a:ea typeface="微软雅黑" panose="020B0503020204020204" pitchFamily="34" charset="-122"/>
            </a:endParaRPr>
          </a:p>
          <a:p>
            <a:pPr>
              <a:lnSpc>
                <a:spcPct val="160000"/>
              </a:lnSpc>
            </a:pPr>
            <a:r>
              <a:rPr lang="zh-CN" altLang="en-US">
                <a:solidFill>
                  <a:schemeClr val="tx1"/>
                </a:solidFill>
                <a:latin typeface="微软雅黑" panose="020B0503020204020204" pitchFamily="34" charset="-122"/>
                <a:ea typeface="微软雅黑" panose="020B0503020204020204" pitchFamily="34" charset="-122"/>
              </a:rPr>
              <a:t>保留高活性，</a:t>
            </a:r>
            <a:r>
              <a:rPr lang="zh-CN" altLang="en-US">
                <a:solidFill>
                  <a:schemeClr val="tx1"/>
                </a:solidFill>
                <a:latin typeface="微软雅黑" panose="020B0503020204020204" pitchFamily="34" charset="-122"/>
                <a:ea typeface="微软雅黑" panose="020B0503020204020204" pitchFamily="34" charset="-122"/>
              </a:rPr>
              <a:t>杂质少，纯度高</a:t>
            </a:r>
            <a:endParaRPr lang="zh-CN" altLang="en-US">
              <a:solidFill>
                <a:schemeClr val="tx1"/>
              </a:solidFill>
              <a:latin typeface="微软雅黑" panose="020B0503020204020204" pitchFamily="34" charset="-122"/>
              <a:ea typeface="微软雅黑" panose="020B0503020204020204" pitchFamily="34" charset="-122"/>
            </a:endParaRPr>
          </a:p>
          <a:p>
            <a:pPr>
              <a:lnSpc>
                <a:spcPct val="160000"/>
              </a:lnSpc>
            </a:pPr>
            <a:r>
              <a:rPr lang="zh-CN" altLang="en-US">
                <a:solidFill>
                  <a:schemeClr val="tx1"/>
                </a:solidFill>
                <a:latin typeface="微软雅黑" panose="020B0503020204020204" pitchFamily="34" charset="-122"/>
                <a:ea typeface="微软雅黑" panose="020B0503020204020204" pitchFamily="34" charset="-122"/>
              </a:rPr>
              <a:t>实现配方高效、安全护肤力。</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7398385" y="5965825"/>
            <a:ext cx="4064000" cy="368300"/>
          </a:xfrm>
          <a:prstGeom prst="rect">
            <a:avLst/>
          </a:prstGeom>
          <a:noFill/>
        </p:spPr>
        <p:txBody>
          <a:bodyPr wrap="square" rtlCol="0">
            <a:spAutoFit/>
          </a:bodyPr>
          <a:p>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专利号：</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ZL 201710947392.6</a:t>
            </a:r>
            <a:endPar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1" name="直接连接符 10"/>
          <p:cNvCxnSpPr/>
          <p:nvPr/>
        </p:nvCxnSpPr>
        <p:spPr>
          <a:xfrm>
            <a:off x="1487170" y="2146935"/>
            <a:ext cx="1703070" cy="0"/>
          </a:xfrm>
          <a:prstGeom prst="line">
            <a:avLst/>
          </a:prstGeom>
          <a:ln w="44450">
            <a:solidFill>
              <a:srgbClr val="FFC000"/>
            </a:solidFill>
          </a:ln>
        </p:spPr>
        <p:style>
          <a:lnRef idx="2">
            <a:schemeClr val="accent1"/>
          </a:lnRef>
          <a:fillRef idx="0">
            <a:srgbClr val="FFFFFF"/>
          </a:fillRef>
          <a:effectRef idx="0">
            <a:srgbClr val="FFFFFF"/>
          </a:effectRef>
          <a:fontRef idx="minor">
            <a:schemeClr val="tx1"/>
          </a:fontRef>
        </p:style>
      </p:cxnSp>
      <p:pic>
        <p:nvPicPr>
          <p:cNvPr id="4" name="https://photo-static-api.fotomore.com/creative/vcg/400/version23/VCG21gic7167458.jpg?uid=386&amp;timestamp=1722474957&amp;sign=671d60852f7de9c82fe1f18216d1d4a2" descr="试管里有液体，关上"/>
          <p:cNvPicPr>
            <a:picLocks noChangeAspect="1"/>
          </p:cNvPicPr>
          <p:nvPr/>
        </p:nvPicPr>
        <p:blipFill>
          <a:blip r:embed="rId3"/>
          <a:stretch>
            <a:fillRect/>
          </a:stretch>
        </p:blipFill>
        <p:spPr>
          <a:xfrm>
            <a:off x="6174105" y="1033780"/>
            <a:ext cx="2879090" cy="4316095"/>
          </a:xfrm>
          <a:prstGeom prst="rect">
            <a:avLst/>
          </a:prstGeom>
        </p:spPr>
      </p:pic>
      <p:pic>
        <p:nvPicPr>
          <p:cNvPr id="3" name="图片 2"/>
          <p:cNvPicPr>
            <a:picLocks noChangeAspect="1"/>
          </p:cNvPicPr>
          <p:nvPr/>
        </p:nvPicPr>
        <p:blipFill>
          <a:blip r:embed="rId4"/>
          <a:stretch>
            <a:fillRect/>
          </a:stretch>
        </p:blipFill>
        <p:spPr>
          <a:xfrm>
            <a:off x="8415020" y="2374265"/>
            <a:ext cx="2543810" cy="3517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专利</a:t>
            </a:r>
            <a:r>
              <a:rPr lang="zh-CN" altLang="en-US" sz="2000" b="1">
                <a:solidFill>
                  <a:schemeClr val="tx1"/>
                </a:solidFill>
                <a:latin typeface="微软雅黑" panose="020B0503020204020204" pitchFamily="34" charset="-122"/>
                <a:ea typeface="微软雅黑" panose="020B0503020204020204" pitchFamily="34" charset="-122"/>
                <a:sym typeface="+mn-ea"/>
              </a:rPr>
              <a:t>技术</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cxnSp>
        <p:nvCxnSpPr>
          <p:cNvPr id="2" name="直接连接符 1"/>
          <p:cNvCxnSpPr/>
          <p:nvPr/>
        </p:nvCxnSpPr>
        <p:spPr>
          <a:xfrm flipV="1">
            <a:off x="2743200" y="1600200"/>
            <a:ext cx="1209675" cy="9525"/>
          </a:xfrm>
          <a:prstGeom prst="line">
            <a:avLst/>
          </a:prstGeom>
          <a:ln w="1270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flipV="1">
            <a:off x="860425" y="1974850"/>
            <a:ext cx="1209675" cy="9525"/>
          </a:xfrm>
          <a:prstGeom prst="line">
            <a:avLst/>
          </a:prstGeom>
          <a:ln w="1270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2962275" y="1269365"/>
            <a:ext cx="924560" cy="337185"/>
          </a:xfrm>
          <a:prstGeom prst="rect">
            <a:avLst/>
          </a:prstGeom>
          <a:noFill/>
        </p:spPr>
        <p:txBody>
          <a:bodyPr wrap="square" rtlCol="0" anchor="t">
            <a:spAutoFit/>
          </a:bodyPr>
          <a:p>
            <a:r>
              <a:rPr lang="zh-CN" altLang="en-US" sz="1600">
                <a:solidFill>
                  <a:schemeClr val="tx1"/>
                </a:solidFill>
                <a:latin typeface="微软雅黑" panose="020B0503020204020204" pitchFamily="34" charset="-122"/>
                <a:ea typeface="微软雅黑" panose="020B0503020204020204" pitchFamily="34" charset="-122"/>
                <a:sym typeface="+mn-ea"/>
              </a:rPr>
              <a:t>微脂囊</a:t>
            </a:r>
            <a:endParaRPr lang="zh-CN" altLang="en-US" sz="1600">
              <a:solidFill>
                <a:schemeClr val="tx1"/>
              </a:solidFill>
              <a:latin typeface="微软雅黑" panose="020B0503020204020204" pitchFamily="34" charset="-122"/>
              <a:ea typeface="微软雅黑" panose="020B0503020204020204" pitchFamily="34" charset="-122"/>
              <a:sym typeface="+mn-ea"/>
            </a:endParaRPr>
          </a:p>
        </p:txBody>
      </p:sp>
      <p:sp>
        <p:nvSpPr>
          <p:cNvPr id="20" name="文本框 19"/>
          <p:cNvSpPr txBox="1"/>
          <p:nvPr/>
        </p:nvSpPr>
        <p:spPr>
          <a:xfrm>
            <a:off x="540385" y="1341120"/>
            <a:ext cx="1098550" cy="583565"/>
          </a:xfrm>
          <a:prstGeom prst="rect">
            <a:avLst/>
          </a:prstGeom>
          <a:noFill/>
        </p:spPr>
        <p:txBody>
          <a:bodyPr wrap="square" rtlCol="0" anchor="t">
            <a:spAutoFit/>
          </a:bodyPr>
          <a:p>
            <a:pPr algn="ctr"/>
            <a:r>
              <a:rPr lang="zh-CN" altLang="en-US" sz="1600">
                <a:solidFill>
                  <a:schemeClr val="tx1"/>
                </a:solidFill>
                <a:latin typeface="微软雅黑" panose="020B0503020204020204" pitchFamily="34" charset="-122"/>
                <a:ea typeface="微软雅黑" panose="020B0503020204020204" pitchFamily="34" charset="-122"/>
                <a:sym typeface="+mn-ea"/>
              </a:rPr>
              <a:t>多种</a:t>
            </a:r>
            <a:endParaRPr lang="zh-CN" altLang="en-US" sz="1600">
              <a:solidFill>
                <a:schemeClr val="tx1"/>
              </a:solidFill>
              <a:latin typeface="微软雅黑" panose="020B0503020204020204" pitchFamily="34" charset="-122"/>
              <a:ea typeface="微软雅黑" panose="020B0503020204020204" pitchFamily="34" charset="-122"/>
              <a:sym typeface="+mn-ea"/>
            </a:endParaRPr>
          </a:p>
          <a:p>
            <a:pPr algn="ctr"/>
            <a:r>
              <a:rPr lang="zh-CN" altLang="en-US" sz="1600">
                <a:solidFill>
                  <a:schemeClr val="tx1"/>
                </a:solidFill>
                <a:latin typeface="微软雅黑" panose="020B0503020204020204" pitchFamily="34" charset="-122"/>
                <a:ea typeface="微软雅黑" panose="020B0503020204020204" pitchFamily="34" charset="-122"/>
                <a:sym typeface="+mn-ea"/>
              </a:rPr>
              <a:t>活性成分</a:t>
            </a:r>
            <a:endParaRPr lang="zh-CN" altLang="en-US" sz="1600">
              <a:solidFill>
                <a:schemeClr val="tx1"/>
              </a:solidFill>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4041140" y="1009015"/>
            <a:ext cx="7260590" cy="129667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scene3d>
              <a:camera prst="orthographicFront"/>
              <a:lightRig rig="threePt" dir="t"/>
            </a:scene3d>
          </a:bodyPr>
          <a:p>
            <a:pPr algn="ctr">
              <a:lnSpc>
                <a:spcPct val="140000"/>
              </a:lnSpc>
            </a:pPr>
            <a:r>
              <a:rPr lang="zh-CN" altLang="en-US" sz="28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精研顶尖渗透技术</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纳米微囊包裹技术</a:t>
            </a:r>
            <a:endParaRPr lang="en-US" altLang="zh-CN" sz="2800" u="sng">
              <a:solidFill>
                <a:srgbClr val="FFC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40000"/>
              </a:lnSpc>
            </a:pPr>
            <a:endParaRPr lang="en-US" altLang="zh-CN" sz="2800" u="sng">
              <a:solidFill>
                <a:srgbClr val="FFC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5" name="图片 24"/>
          <p:cNvPicPr>
            <a:picLocks noChangeAspect="1"/>
          </p:cNvPicPr>
          <p:nvPr/>
        </p:nvPicPr>
        <p:blipFill>
          <a:blip r:embed="rId3"/>
          <a:stretch>
            <a:fillRect/>
          </a:stretch>
        </p:blipFill>
        <p:spPr>
          <a:xfrm>
            <a:off x="533400" y="2728595"/>
            <a:ext cx="3554730" cy="3383915"/>
          </a:xfrm>
          <a:prstGeom prst="rect">
            <a:avLst/>
          </a:prstGeom>
        </p:spPr>
      </p:pic>
      <p:sp>
        <p:nvSpPr>
          <p:cNvPr id="26" name="文本框 25"/>
          <p:cNvSpPr txBox="1"/>
          <p:nvPr/>
        </p:nvSpPr>
        <p:spPr>
          <a:xfrm>
            <a:off x="5396865" y="3244850"/>
            <a:ext cx="4234180" cy="368300"/>
          </a:xfrm>
          <a:prstGeom prst="rect">
            <a:avLst/>
          </a:prstGeom>
          <a:gradFill>
            <a:gsLst>
              <a:gs pos="2000">
                <a:srgbClr val="EDE9CE"/>
              </a:gs>
              <a:gs pos="68000">
                <a:srgbClr val="F4DE7B"/>
              </a:gs>
              <a:gs pos="100000">
                <a:srgbClr val="FACF28"/>
              </a:gs>
            </a:gsLst>
            <a:lin ang="16200000" scaled="1"/>
          </a:gradFill>
        </p:spPr>
        <p:txBody>
          <a:bodyPr wrap="square" rtlCol="0">
            <a:spAutoFit/>
          </a:bodyPr>
          <a:p>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纳米级</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微脂球体比传统护肤品分子量小</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5390515" y="4038600"/>
            <a:ext cx="4415155" cy="368300"/>
          </a:xfrm>
          <a:prstGeom prst="rect">
            <a:avLst/>
          </a:prstGeom>
          <a:gradFill>
            <a:gsLst>
              <a:gs pos="2000">
                <a:srgbClr val="EDE9CE"/>
              </a:gs>
              <a:gs pos="68000">
                <a:srgbClr val="F4DE7B"/>
              </a:gs>
              <a:gs pos="100000">
                <a:srgbClr val="FACF28"/>
              </a:gs>
            </a:gsLst>
            <a:lin ang="16200000" scaled="1"/>
          </a:gradFill>
        </p:spPr>
        <p:txBody>
          <a:bodyPr wrap="square" rtlCol="0">
            <a:spAutoFit/>
          </a:bodyPr>
          <a:p>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高渗透</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至护肤底层，快渗透、速吸收</a:t>
            </a:r>
            <a:endPar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文本框 27"/>
          <p:cNvSpPr txBox="1"/>
          <p:nvPr/>
        </p:nvSpPr>
        <p:spPr>
          <a:xfrm>
            <a:off x="6675755" y="4566920"/>
            <a:ext cx="1457325" cy="525462"/>
          </a:xfrm>
          <a:prstGeom prst="downArrow">
            <a:avLst/>
          </a:prstGeom>
          <a:gradFill>
            <a:gsLst>
              <a:gs pos="2000">
                <a:srgbClr val="EDE9CE"/>
              </a:gs>
              <a:gs pos="68000">
                <a:srgbClr val="F4DE7B"/>
              </a:gs>
              <a:gs pos="100000">
                <a:srgbClr val="FACF28"/>
              </a:gs>
            </a:gsLst>
            <a:lin ang="16200000" scaled="1"/>
          </a:gradFill>
        </p:spPr>
        <p:txBody>
          <a:bodyPr wrap="square" rtlCol="0" anchor="t">
            <a:spAutoFit/>
          </a:bodyPr>
          <a:p>
            <a:pPr lvl="0" algn="l">
              <a:buClrTx/>
              <a:buSzTx/>
              <a:buFontTx/>
            </a:pPr>
            <a:endParaRPr lang="zh-CN">
              <a:solidFill>
                <a:schemeClr val="tx1"/>
              </a:solidFill>
              <a:latin typeface="微软雅黑" panose="020B0503020204020204" pitchFamily="34" charset="-122"/>
              <a:ea typeface="微软雅黑" panose="020B0503020204020204" pitchFamily="34" charset="-122"/>
              <a:sym typeface="+mn-ea"/>
            </a:endParaRPr>
          </a:p>
        </p:txBody>
      </p:sp>
      <p:sp>
        <p:nvSpPr>
          <p:cNvPr id="29" name="文本框 28"/>
          <p:cNvSpPr txBox="1"/>
          <p:nvPr/>
        </p:nvSpPr>
        <p:spPr>
          <a:xfrm>
            <a:off x="4772025" y="5225415"/>
            <a:ext cx="6409690" cy="1322070"/>
          </a:xfrm>
          <a:prstGeom prst="rect">
            <a:avLst/>
          </a:prstGeom>
          <a:noFill/>
        </p:spPr>
        <p:txBody>
          <a:bodyPr wrap="square" rtlCol="0" anchor="t">
            <a:spAutoFit/>
          </a:bodyPr>
          <a:p>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独特脂质体包裹活性精华，将大分子营养物质切割成比普通化妆品分子小</a:t>
            </a:r>
            <a:r>
              <a:rPr lang="zh-CN" altLang="en-US"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1000倍</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的纳米分子，在</a:t>
            </a:r>
            <a:r>
              <a:rPr lang="zh-CN" altLang="en-US"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3-5秒</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内分阶段地穿透皮肤进行渗透吸收，最大限度补充皮肤营养，让肌肤实现由内而外的润养呵护，减少因营养滞留带来的油腻</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感、毛孔堵塞、油脂粒、粉刺等问题。真正做到高效</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护肤。</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0" name="文本框 29"/>
          <p:cNvSpPr txBox="1"/>
          <p:nvPr/>
        </p:nvSpPr>
        <p:spPr>
          <a:xfrm>
            <a:off x="4610100" y="2048510"/>
            <a:ext cx="6096000" cy="779780"/>
          </a:xfrm>
          <a:prstGeom prst="rect">
            <a:avLst/>
          </a:prstGeom>
          <a:noFill/>
        </p:spPr>
        <p:txBody>
          <a:bodyPr wrap="square" rtlCol="0" anchor="t">
            <a:spAutoFit/>
          </a:bodyPr>
          <a:p>
            <a:pPr>
              <a:lnSpc>
                <a:spcPct val="140000"/>
              </a:lnSpc>
            </a:pPr>
            <a:r>
              <a:rPr lang="zh-CN" altLang="en-US" sz="1600">
                <a:solidFill>
                  <a:schemeClr val="tx1"/>
                </a:solidFill>
                <a:latin typeface="微软雅黑" panose="020B0503020204020204" pitchFamily="34" charset="-122"/>
                <a:ea typeface="微软雅黑" panose="020B0503020204020204" pitchFamily="34" charset="-122"/>
                <a:sym typeface="+mn-ea"/>
              </a:rPr>
              <a:t>微脂</a:t>
            </a:r>
            <a:r>
              <a:rPr lang="zh-CN" altLang="en-US" sz="1600">
                <a:latin typeface="微软雅黑" panose="020B0503020204020204" pitchFamily="34" charset="-122"/>
                <a:ea typeface="微软雅黑" panose="020B0503020204020204" pitchFamily="34" charset="-122"/>
                <a:sym typeface="+mn-ea"/>
              </a:rPr>
              <a:t>囊</a:t>
            </a:r>
            <a:r>
              <a:rPr lang="zh-CN" altLang="en-US" sz="1600">
                <a:solidFill>
                  <a:schemeClr val="tx1"/>
                </a:solidFill>
                <a:latin typeface="微软雅黑" panose="020B0503020204020204" pitchFamily="34" charset="-122"/>
                <a:ea typeface="微软雅黑" panose="020B0503020204020204" pitchFamily="34" charset="-122"/>
                <a:sym typeface="+mn-ea"/>
              </a:rPr>
              <a:t>承载着多种活性成分，</a:t>
            </a:r>
            <a:r>
              <a:rPr lang="zh-CN" altLang="en-US" sz="1600" b="1">
                <a:solidFill>
                  <a:schemeClr val="tx1"/>
                </a:solidFill>
                <a:latin typeface="微软雅黑" panose="020B0503020204020204" pitchFamily="34" charset="-122"/>
                <a:ea typeface="微软雅黑" panose="020B0503020204020204" pitchFamily="34" charset="-122"/>
                <a:sym typeface="+mn-ea"/>
              </a:rPr>
              <a:t>穿透皮肤</a:t>
            </a:r>
            <a:r>
              <a:rPr lang="zh-CN" altLang="en-US" sz="1600">
                <a:solidFill>
                  <a:schemeClr val="tx1"/>
                </a:solidFill>
                <a:latin typeface="微软雅黑" panose="020B0503020204020204" pitchFamily="34" charset="-122"/>
                <a:ea typeface="微软雅黑" panose="020B0503020204020204" pitchFamily="34" charset="-122"/>
                <a:sym typeface="+mn-ea"/>
              </a:rPr>
              <a:t>表层运输到皮肤需要的地方，瞬间被皮肤吸收，护肤品就可以达到护肤的最佳效果；</a:t>
            </a:r>
            <a:endParaRPr lang="zh-CN" altLang="en-US" sz="1600">
              <a:solidFill>
                <a:schemeClr val="tx1"/>
              </a:solidFill>
              <a:latin typeface="微软雅黑" panose="020B0503020204020204" pitchFamily="34" charset="-122"/>
              <a:ea typeface="微软雅黑" panose="020B0503020204020204" pitchFamily="34" charset="-122"/>
              <a:sym typeface="+mn-ea"/>
            </a:endParaRPr>
          </a:p>
        </p:txBody>
      </p:sp>
      <p:sp>
        <p:nvSpPr>
          <p:cNvPr id="31" name="文本框 30"/>
          <p:cNvSpPr txBox="1"/>
          <p:nvPr/>
        </p:nvSpPr>
        <p:spPr>
          <a:xfrm>
            <a:off x="326390" y="5669915"/>
            <a:ext cx="4146550" cy="836930"/>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scene3d>
              <a:camera prst="orthographicFront"/>
              <a:lightRig rig="threePt" dir="t"/>
            </a:scene3d>
          </a:bodyPr>
          <a:p>
            <a:pPr algn="ctr">
              <a:lnSpc>
                <a:spcPct val="140000"/>
              </a:lnSpc>
            </a:pPr>
            <a:r>
              <a:rPr lang="en-US" altLang="zh-CN" sz="20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快渗透   速吸收  强增效</a:t>
            </a:r>
            <a:r>
              <a:rPr lang="en-US" altLang="zh-CN" sz="3200" u="sng">
                <a:solidFill>
                  <a:srgbClr val="FFC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3200" u="sng">
              <a:solidFill>
                <a:srgbClr val="FFC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3" name="图片 22"/>
          <p:cNvPicPr>
            <a:picLocks noChangeAspect="1"/>
          </p:cNvPicPr>
          <p:nvPr/>
        </p:nvPicPr>
        <p:blipFill>
          <a:blip r:embed="rId4"/>
          <a:stretch>
            <a:fillRect/>
          </a:stretch>
        </p:blipFill>
        <p:spPr>
          <a:xfrm>
            <a:off x="1195705" y="633095"/>
            <a:ext cx="2475865" cy="2724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4" name="TextBox 7"/>
          <p:cNvSpPr txBox="1"/>
          <p:nvPr/>
        </p:nvSpPr>
        <p:spPr>
          <a:xfrm>
            <a:off x="2710180" y="404495"/>
            <a:ext cx="7132320" cy="714375"/>
          </a:xfrm>
          <a:prstGeom prst="rect">
            <a:avLst/>
          </a:prstGeom>
          <a:noFill/>
        </p:spPr>
        <p:txBody>
          <a:bodyPr wrap="square" lIns="68580" tIns="34290" rIns="68580" bIns="34290" anchor="t" anchorCtr="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dist" eaLnBrk="1" hangingPunct="1">
              <a:lnSpc>
                <a:spcPct val="150000"/>
              </a:lnSpc>
            </a:pPr>
            <a:r>
              <a:rPr lang="en-US" altLang="zh-CN"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金字尖</a:t>
            </a:r>
            <a:r>
              <a:rPr lang="en-US" altLang="zh-CN"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的抗皱面霜</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让衰老无</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肌</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可乘</a:t>
            </a:r>
            <a:endParaRPr lang="zh-CN" altLang="en-US" sz="28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nvSpPr>
        <p:spPr>
          <a:xfrm>
            <a:off x="1885315" y="2510473"/>
            <a:ext cx="1440180" cy="1445260"/>
          </a:xfrm>
          <a:prstGeom prst="rect">
            <a:avLst/>
          </a:prstGeom>
          <a:noFill/>
        </p:spPr>
        <p:txBody>
          <a:bodyPr wrap="square" rtlCol="0" anchor="ctr">
            <a:spAutoFit/>
          </a:bodyPr>
          <a:p>
            <a:pPr algn="ctr">
              <a:lnSpc>
                <a:spcPct val="110000"/>
              </a:lnSpc>
            </a:pPr>
            <a:r>
              <a:rPr lang="zh-CN" altLang="en-US" sz="8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抗</a:t>
            </a:r>
            <a:endParaRPr lang="zh-CN" altLang="en-US" sz="8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3077210" y="3407728"/>
            <a:ext cx="769620" cy="632460"/>
          </a:xfrm>
          <a:prstGeom prst="rect">
            <a:avLst/>
          </a:prstGeom>
          <a:noFill/>
        </p:spPr>
        <p:txBody>
          <a:bodyPr wrap="square" rtlCol="0" anchor="ctr">
            <a:spAutoFit/>
          </a:bodyPr>
          <a:p>
            <a:pPr algn="ctr">
              <a:lnSpc>
                <a:spcPct val="110000"/>
              </a:lnSpc>
            </a:pPr>
            <a:r>
              <a:rPr lang="zh-CN" altLang="en-US"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老</a:t>
            </a:r>
            <a:endParaRPr lang="zh-CN" altLang="en-US" sz="3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8142605" y="2081530"/>
            <a:ext cx="1882775" cy="497205"/>
          </a:xfrm>
          <a:prstGeom prst="rect">
            <a:avLst/>
          </a:prstGeom>
          <a:noFill/>
        </p:spPr>
        <p:txBody>
          <a:bodyPr wrap="square" rtlCol="0" anchor="ctr">
            <a:spAutoFit/>
          </a:bodyPr>
          <a:p>
            <a:pPr algn="l">
              <a:lnSpc>
                <a:spcPct val="110000"/>
              </a:lnSpc>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抗皱</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嫩肤</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8674100" y="3144520"/>
            <a:ext cx="1675130" cy="497205"/>
          </a:xfrm>
          <a:prstGeom prst="rect">
            <a:avLst/>
          </a:prstGeom>
          <a:noFill/>
        </p:spPr>
        <p:txBody>
          <a:bodyPr wrap="square" rtlCol="0" anchor="ctr">
            <a:spAutoFit/>
          </a:bodyPr>
          <a:p>
            <a:pPr algn="l">
              <a:lnSpc>
                <a:spcPct val="110000"/>
              </a:lnSpc>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紧致</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淡纹</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8701405" y="4279900"/>
            <a:ext cx="1685290" cy="497205"/>
          </a:xfrm>
          <a:prstGeom prst="rect">
            <a:avLst/>
          </a:prstGeom>
          <a:noFill/>
        </p:spPr>
        <p:txBody>
          <a:bodyPr wrap="square" rtlCol="0" anchor="ctr">
            <a:spAutoFit/>
          </a:bodyPr>
          <a:p>
            <a:pPr algn="l">
              <a:lnSpc>
                <a:spcPct val="110000"/>
              </a:lnSpc>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焕亮</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肌底</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8360410" y="5387975"/>
            <a:ext cx="1863090" cy="497205"/>
          </a:xfrm>
          <a:prstGeom prst="rect">
            <a:avLst/>
          </a:prstGeom>
          <a:noFill/>
        </p:spPr>
        <p:txBody>
          <a:bodyPr wrap="square" rtlCol="0" anchor="ctr">
            <a:spAutoFit/>
          </a:bodyPr>
          <a:p>
            <a:pPr algn="l">
              <a:lnSpc>
                <a:spcPct val="110000"/>
              </a:lnSpc>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细腻</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饱满</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572770" y="4467543"/>
            <a:ext cx="3599815" cy="1614805"/>
          </a:xfrm>
          <a:prstGeom prst="rect">
            <a:avLst/>
          </a:prstGeom>
          <a:noFill/>
        </p:spPr>
        <p:txBody>
          <a:bodyPr wrap="square" rtlCol="0" anchor="ctr">
            <a:spAutoFit/>
          </a:bodyPr>
          <a:p>
            <a:pPr algn="ctr">
              <a:lnSpc>
                <a:spcPct val="150000"/>
              </a:lnSpc>
            </a:pPr>
            <a:r>
              <a:rPr lang="en-US" altLang="zh-CN" sz="20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5+7+7 </a:t>
            </a:r>
            <a:r>
              <a:rPr lang="zh-CN" altLang="en-US" sz="20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分层黄金</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配方矩阵</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多点＋多位</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＋多面，</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靶向抗老</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保湿锁水，抗皱</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焕活，淡化干纹细纹，紧实肌肤,令肌肤弹滑紧致，奢享年轻</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肌肤</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3" name="矩形 22"/>
          <p:cNvSpPr/>
          <p:nvPr/>
        </p:nvSpPr>
        <p:spPr>
          <a:xfrm>
            <a:off x="2540" y="218440"/>
            <a:ext cx="113030" cy="5092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2" name="文本框 1"/>
          <p:cNvSpPr txBox="1"/>
          <p:nvPr/>
        </p:nvSpPr>
        <p:spPr>
          <a:xfrm>
            <a:off x="219075" y="266065"/>
            <a:ext cx="1294765" cy="374650"/>
          </a:xfrm>
          <a:prstGeom prst="rect">
            <a:avLst/>
          </a:prstGeom>
          <a:noFill/>
        </p:spPr>
        <p:txBody>
          <a:bodyPr wrap="square" rtlCol="0" anchor="ctr">
            <a:noAutofit/>
          </a:bodyPr>
          <a:p>
            <a:pPr algn="dist">
              <a:lnSpc>
                <a:spcPct val="11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产品特点</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descr="蜜都"/>
          <p:cNvPicPr>
            <a:picLocks noChangeAspect="1"/>
          </p:cNvPicPr>
          <p:nvPr/>
        </p:nvPicPr>
        <p:blipFill>
          <a:blip r:embed="rId2"/>
          <a:stretch>
            <a:fillRect/>
          </a:stretch>
        </p:blipFill>
        <p:spPr>
          <a:xfrm>
            <a:off x="10447020" y="77470"/>
            <a:ext cx="1642110" cy="406400"/>
          </a:xfrm>
          <a:prstGeom prst="rect">
            <a:avLst/>
          </a:prstGeom>
        </p:spPr>
      </p:pic>
      <p:sp>
        <p:nvSpPr>
          <p:cNvPr id="15" name="文本框 14"/>
          <p:cNvSpPr txBox="1"/>
          <p:nvPr/>
        </p:nvSpPr>
        <p:spPr>
          <a:xfrm>
            <a:off x="4261485" y="6123305"/>
            <a:ext cx="3503295" cy="368300"/>
          </a:xfrm>
          <a:prstGeom prst="rect">
            <a:avLst/>
          </a:prstGeom>
          <a:noFill/>
        </p:spPr>
        <p:txBody>
          <a:bodyPr wrap="none" rtlCol="0" anchor="t">
            <a:spAutoFit/>
          </a:bodyPr>
          <a:p>
            <a:pPr algn="ctr"/>
            <a:r>
              <a:rPr lang="zh-CN" altLang="en-US">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蜜都</a:t>
            </a:r>
            <a:r>
              <a:rPr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黑松露玻色因抗皱面霜</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50</a:t>
            </a:r>
            <a:r>
              <a:rPr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g</a:t>
            </a:r>
            <a:endParaRPr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pic>
        <p:nvPicPr>
          <p:cNvPr id="11" name="图片 10" descr="微信图片_20240802105654"/>
          <p:cNvPicPr>
            <a:picLocks noChangeAspect="1"/>
          </p:cNvPicPr>
          <p:nvPr/>
        </p:nvPicPr>
        <p:blipFill>
          <a:blip r:embed="rId3"/>
          <a:stretch>
            <a:fillRect/>
          </a:stretch>
        </p:blipFill>
        <p:spPr>
          <a:xfrm>
            <a:off x="3933825" y="2081530"/>
            <a:ext cx="3971290" cy="3971290"/>
          </a:xfrm>
          <a:prstGeom prst="rect">
            <a:avLst/>
          </a:prstGeom>
          <a:effectLst>
            <a:outerShdw blurRad="76200" dir="18900000" sy="23000" kx="-1200000" algn="bl" rotWithShape="0">
              <a:prstClr val="black">
                <a:alpha val="20000"/>
              </a:prstClr>
            </a:outerShdw>
          </a:effectLst>
        </p:spPr>
      </p:pic>
      <p:sp>
        <p:nvSpPr>
          <p:cNvPr id="3" name="文本框 2"/>
          <p:cNvSpPr txBox="1"/>
          <p:nvPr/>
        </p:nvSpPr>
        <p:spPr>
          <a:xfrm>
            <a:off x="3670935" y="1310640"/>
            <a:ext cx="5003165" cy="398780"/>
          </a:xfrm>
          <a:prstGeom prst="rect">
            <a:avLst/>
          </a:prstGeom>
          <a:noFill/>
        </p:spPr>
        <p:txBody>
          <a:bodyPr wrap="square" rtlCol="0">
            <a:spAutoFit/>
          </a:bodyPr>
          <a:p>
            <a:pPr algn="ctr"/>
            <a:r>
              <a:rPr lang="zh-CN" altLang="en-US" sz="2000" b="1">
                <a:solidFill>
                  <a:schemeClr val="tx1"/>
                </a:solidFill>
                <a:latin typeface="微软雅黑" panose="020B0503020204020204" pitchFamily="34" charset="-122"/>
                <a:ea typeface="微软雅黑" panose="020B0503020204020204" pitchFamily="34" charset="-122"/>
              </a:rPr>
              <a:t>直击皱纹、干纹、法令纹</a:t>
            </a:r>
            <a:r>
              <a:rPr lang="en-US" altLang="zh-CN" sz="2000" b="1">
                <a:solidFill>
                  <a:schemeClr val="tx1"/>
                </a:solidFill>
                <a:latin typeface="微软雅黑" panose="020B0503020204020204" pitchFamily="34" charset="-122"/>
                <a:ea typeface="微软雅黑" panose="020B0503020204020204" pitchFamily="34" charset="-122"/>
              </a:rPr>
              <a:t>  </a:t>
            </a:r>
            <a:r>
              <a:rPr lang="zh-CN" altLang="en-US" sz="2000" b="1">
                <a:solidFill>
                  <a:schemeClr val="tx1"/>
                </a:solidFill>
                <a:latin typeface="微软雅黑" panose="020B0503020204020204" pitchFamily="34" charset="-122"/>
                <a:ea typeface="微软雅黑" panose="020B0503020204020204" pitchFamily="34" charset="-122"/>
              </a:rPr>
              <a:t>守护年轻</a:t>
            </a:r>
            <a:r>
              <a:rPr lang="en-US" altLang="zh-CN" sz="2000" b="1">
                <a:solidFill>
                  <a:schemeClr val="tx1"/>
                </a:solidFill>
                <a:latin typeface="微软雅黑" panose="020B0503020204020204" pitchFamily="34" charset="-122"/>
                <a:ea typeface="微软雅黑" panose="020B0503020204020204" pitchFamily="34" charset="-122"/>
              </a:rPr>
              <a:t> </a:t>
            </a:r>
            <a:r>
              <a:rPr lang="zh-CN" altLang="en-US" sz="2000" b="1">
                <a:solidFill>
                  <a:schemeClr val="tx1"/>
                </a:solidFill>
                <a:latin typeface="微软雅黑" panose="020B0503020204020204" pitchFamily="34" charset="-122"/>
                <a:ea typeface="微软雅黑" panose="020B0503020204020204" pitchFamily="34" charset="-122"/>
              </a:rPr>
              <a:t>肌肤</a:t>
            </a:r>
            <a:endParaRPr lang="zh-CN" altLang="en-US" sz="2000" b="1">
              <a:solidFill>
                <a:schemeClr val="tx1"/>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pic>
        <p:nvPicPr>
          <p:cNvPr id="11" name="图片 10"/>
          <p:cNvPicPr>
            <a:picLocks noChangeAspect="1"/>
          </p:cNvPicPr>
          <p:nvPr/>
        </p:nvPicPr>
        <p:blipFill>
          <a:blip r:embed="rId3"/>
          <a:stretch>
            <a:fillRect/>
          </a:stretch>
        </p:blipFill>
        <p:spPr>
          <a:xfrm>
            <a:off x="645160" y="1882140"/>
            <a:ext cx="3384550" cy="4554220"/>
          </a:xfrm>
          <a:prstGeom prst="rect">
            <a:avLst/>
          </a:prstGeom>
        </p:spPr>
      </p:pic>
      <p:pic>
        <p:nvPicPr>
          <p:cNvPr id="5" name="图片 4" descr="788a63570fb832296b2e34b47c29baf"/>
          <p:cNvPicPr>
            <a:picLocks noChangeAspect="1"/>
          </p:cNvPicPr>
          <p:nvPr/>
        </p:nvPicPr>
        <p:blipFill>
          <a:blip r:embed="rId4"/>
          <a:srcRect l="9893" t="7664" r="4851" b="8276"/>
          <a:stretch>
            <a:fillRect/>
          </a:stretch>
        </p:blipFill>
        <p:spPr>
          <a:xfrm>
            <a:off x="7762875" y="1753870"/>
            <a:ext cx="3983990" cy="3928110"/>
          </a:xfrm>
          <a:prstGeom prst="rect">
            <a:avLst/>
          </a:prstGeom>
        </p:spPr>
      </p:pic>
      <p:sp>
        <p:nvSpPr>
          <p:cNvPr id="10" name="文本框 9"/>
          <p:cNvSpPr txBox="1"/>
          <p:nvPr/>
        </p:nvSpPr>
        <p:spPr>
          <a:xfrm>
            <a:off x="2656840" y="461010"/>
            <a:ext cx="6938010" cy="571500"/>
          </a:xfrm>
          <a:prstGeom prst="rect">
            <a:avLst/>
          </a:prstGeom>
          <a:noFill/>
        </p:spPr>
        <p:txBody>
          <a:bodyPr wrap="square" rtlCol="0">
            <a:noAutofit/>
          </a:bodyPr>
          <a:p>
            <a:pPr algn="ct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清润质地</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贵妇体验感</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尊享高奢护肤盛宴</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4274185" y="2343150"/>
            <a:ext cx="3488690" cy="3636010"/>
          </a:xfrm>
          <a:prstGeom prst="rect">
            <a:avLst/>
          </a:prstGeom>
          <a:noFill/>
        </p:spPr>
        <p:txBody>
          <a:bodyPr wrap="square" rtlCol="0">
            <a:spAutoFit/>
          </a:bodyPr>
          <a:p>
            <a:pPr marL="285750" indent="-285750">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rPr>
              <a:t>白色珠光浓稠缎光质感</a:t>
            </a:r>
            <a:endParaRPr lang="zh-CN" altLang="en-US" sz="1600">
              <a:solidFill>
                <a:schemeClr val="tx1"/>
              </a:solidFill>
              <a:latin typeface="微软雅黑" panose="020B0503020204020204" pitchFamily="34" charset="-122"/>
              <a:ea typeface="微软雅黑" panose="020B0503020204020204" pitchFamily="34" charset="-122"/>
            </a:endParaRPr>
          </a:p>
          <a:p>
            <a:pPr marL="285750" indent="-285750">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rPr>
              <a:t>绵密绷带质地</a:t>
            </a:r>
            <a:endParaRPr lang="zh-CN" altLang="en-US" sz="1600">
              <a:solidFill>
                <a:schemeClr val="tx1"/>
              </a:solidFill>
              <a:latin typeface="微软雅黑" panose="020B0503020204020204" pitchFamily="34" charset="-122"/>
              <a:ea typeface="微软雅黑" panose="020B0503020204020204" pitchFamily="34" charset="-122"/>
            </a:endParaRPr>
          </a:p>
          <a:p>
            <a:pPr marL="285750" indent="-285750">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rPr>
              <a:t>注入空气微珠颗粒，润而不油</a:t>
            </a:r>
            <a:endParaRPr lang="zh-CN" altLang="en-US" sz="1600">
              <a:solidFill>
                <a:schemeClr val="tx1"/>
              </a:solidFill>
              <a:latin typeface="微软雅黑" panose="020B0503020204020204" pitchFamily="34" charset="-122"/>
              <a:ea typeface="微软雅黑" panose="020B0503020204020204" pitchFamily="34" charset="-122"/>
            </a:endParaRPr>
          </a:p>
          <a:p>
            <a:pPr marL="285750" indent="-285750">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rPr>
              <a:t>清滢软糯易延展，一抹丝滑、瞬间</a:t>
            </a:r>
            <a:r>
              <a:rPr lang="zh-CN" altLang="en-US" sz="1600">
                <a:solidFill>
                  <a:schemeClr val="tx1"/>
                </a:solidFill>
                <a:latin typeface="微软雅黑" panose="020B0503020204020204" pitchFamily="34" charset="-122"/>
                <a:ea typeface="微软雅黑" panose="020B0503020204020204" pitchFamily="34" charset="-122"/>
              </a:rPr>
              <a:t>吸收</a:t>
            </a:r>
            <a:endParaRPr lang="zh-CN" altLang="en-US" sz="1600">
              <a:solidFill>
                <a:schemeClr val="tx1"/>
              </a:solidFill>
              <a:latin typeface="微软雅黑" panose="020B0503020204020204" pitchFamily="34" charset="-122"/>
              <a:ea typeface="微软雅黑" panose="020B0503020204020204" pitchFamily="34" charset="-122"/>
            </a:endParaRPr>
          </a:p>
          <a:p>
            <a:pPr marL="285750" indent="-285750">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rPr>
              <a:t>肤感润而不粘、细腻</a:t>
            </a:r>
            <a:r>
              <a:rPr lang="zh-CN" altLang="en-US" sz="1600">
                <a:solidFill>
                  <a:schemeClr val="tx1"/>
                </a:solidFill>
                <a:latin typeface="微软雅黑" panose="020B0503020204020204" pitchFamily="34" charset="-122"/>
                <a:ea typeface="微软雅黑" panose="020B0503020204020204" pitchFamily="34" charset="-122"/>
              </a:rPr>
              <a:t>自然</a:t>
            </a:r>
            <a:endParaRPr lang="zh-CN" altLang="en-US" sz="1600">
              <a:solidFill>
                <a:schemeClr val="tx1"/>
              </a:solidFill>
              <a:latin typeface="微软雅黑" panose="020B0503020204020204" pitchFamily="34" charset="-122"/>
              <a:ea typeface="微软雅黑" panose="020B0503020204020204" pitchFamily="34" charset="-122"/>
            </a:endParaRPr>
          </a:p>
          <a:p>
            <a:pPr marL="285750" indent="-285750">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rPr>
              <a:t>高级质地外观，对标大牌</a:t>
            </a:r>
            <a:endParaRPr lang="zh-CN" altLang="en-US" sz="1600">
              <a:solidFill>
                <a:schemeClr val="tx1"/>
              </a:solidFill>
              <a:latin typeface="微软雅黑" panose="020B0503020204020204" pitchFamily="34" charset="-122"/>
              <a:ea typeface="微软雅黑" panose="020B0503020204020204" pitchFamily="34" charset="-122"/>
            </a:endParaRPr>
          </a:p>
          <a:p>
            <a:pPr marL="285750" indent="-285750">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rPr>
              <a:t>守护年轻</a:t>
            </a:r>
            <a:r>
              <a:rPr lang="zh-CN" altLang="en-US" sz="1600">
                <a:solidFill>
                  <a:schemeClr val="tx1"/>
                </a:solidFill>
                <a:latin typeface="微软雅黑" panose="020B0503020204020204" pitchFamily="34" charset="-122"/>
                <a:ea typeface="微软雅黑" panose="020B0503020204020204" pitchFamily="34" charset="-122"/>
              </a:rPr>
              <a:t>肌肤</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860040" y="1089660"/>
            <a:ext cx="6623685" cy="306705"/>
          </a:xfrm>
          <a:prstGeom prst="rect">
            <a:avLst/>
          </a:prstGeom>
          <a:noFill/>
        </p:spPr>
        <p:txBody>
          <a:bodyPr wrap="square" rtlCol="0" anchor="t">
            <a:spAutoFit/>
          </a:bodyPr>
          <a:p>
            <a:r>
              <a:rPr lang="zh-CN" altLang="en-US" sz="1400">
                <a:latin typeface="微软雅黑" panose="020B0503020204020204" pitchFamily="34" charset="-122"/>
                <a:ea typeface="微软雅黑" panose="020B0503020204020204" pitchFamily="34" charset="-122"/>
              </a:rPr>
              <a:t>Clear texture lady experience sense to enjoy the high luxury skin care feast</a:t>
            </a:r>
            <a:endParaRPr lang="zh-CN" altLang="en-US" sz="14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研发</a:t>
            </a:r>
            <a:r>
              <a:rPr lang="zh-CN" altLang="en-US" sz="2000" b="1">
                <a:solidFill>
                  <a:schemeClr val="tx1"/>
                </a:solidFill>
                <a:latin typeface="微软雅黑" panose="020B0503020204020204" pitchFamily="34" charset="-122"/>
                <a:ea typeface="微软雅黑" panose="020B0503020204020204" pitchFamily="34" charset="-122"/>
                <a:sym typeface="+mn-ea"/>
              </a:rPr>
              <a:t>背景</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10" name="文本框 9"/>
          <p:cNvSpPr txBox="1"/>
          <p:nvPr/>
        </p:nvSpPr>
        <p:spPr>
          <a:xfrm>
            <a:off x="2664460" y="252730"/>
            <a:ext cx="5702300" cy="521970"/>
          </a:xfrm>
          <a:prstGeom prst="rect">
            <a:avLst/>
          </a:prstGeom>
          <a:noFill/>
        </p:spPr>
        <p:txBody>
          <a:bodyPr wrap="square" rtlCol="0">
            <a:spAutoFit/>
          </a:bodyPr>
          <a:p>
            <a:pPr algn="ct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玻色因面霜</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研发背景</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3378835" y="920750"/>
            <a:ext cx="4411980" cy="368300"/>
          </a:xfrm>
          <a:prstGeom prst="rect">
            <a:avLst/>
          </a:prstGeom>
          <a:noFill/>
          <a:ln>
            <a:solidFill>
              <a:srgbClr val="FFC000"/>
            </a:solidFill>
          </a:ln>
        </p:spPr>
        <p:txBody>
          <a:bodyPr wrap="square" rtlCol="0">
            <a:spAutoFit/>
          </a:bodyPr>
          <a:p>
            <a:pPr algn="ct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市场需求</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成分技术优势</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消费者体验</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3"/>
            </p:custDataLst>
          </p:nvPr>
        </p:nvSpPr>
        <p:spPr>
          <a:xfrm>
            <a:off x="208915" y="2426970"/>
            <a:ext cx="3836670" cy="2122805"/>
          </a:xfrm>
          <a:prstGeom prst="rect">
            <a:avLst/>
          </a:prstGeom>
          <a:noFill/>
        </p:spPr>
        <p:txBody>
          <a:bodyPr wrap="square" rtlCol="0">
            <a:spAutoFit/>
          </a:bodyPr>
          <a:p>
            <a:pPr marL="285750" indent="-285750" algn="l">
              <a:lnSpc>
                <a:spcPct val="150000"/>
              </a:lnSpc>
              <a:buFont typeface="Wingdings" panose="05000000000000000000" charset="0"/>
              <a:buChar char="Ø"/>
            </a:pPr>
            <a:r>
              <a:rPr lang="zh-CN" altLang="en-US" sz="1600" b="1">
                <a:solidFill>
                  <a:srgbClr val="FFC000"/>
                </a:solidFill>
                <a:latin typeface="微软雅黑" panose="020B0503020204020204" pitchFamily="34" charset="-122"/>
                <a:ea typeface="微软雅黑" panose="020B0503020204020204" pitchFamily="34" charset="-122"/>
              </a:rPr>
              <a:t>市场需求</a:t>
            </a:r>
            <a:endParaRPr lang="zh-CN" altLang="en-US" sz="1600" b="1">
              <a:latin typeface="微软雅黑" panose="020B0503020204020204" pitchFamily="34" charset="-122"/>
              <a:ea typeface="微软雅黑" panose="020B0503020204020204" pitchFamily="34" charset="-122"/>
            </a:endParaRPr>
          </a:p>
          <a:p>
            <a:pPr algn="l">
              <a:lnSpc>
                <a:spcPct val="150000"/>
              </a:lnSpc>
            </a:pPr>
            <a:r>
              <a:rPr lang="en-US" altLang="zh-CN" sz="1200">
                <a:latin typeface="微软雅黑" panose="020B0503020204020204" pitchFamily="34" charset="-122"/>
                <a:ea typeface="微软雅黑" panose="020B0503020204020204" pitchFamily="34" charset="-122"/>
                <a:sym typeface="+mn-ea"/>
              </a:rPr>
              <a:t>    </a:t>
            </a:r>
            <a:r>
              <a:rPr lang="zh-CN" altLang="en-US" sz="1200">
                <a:latin typeface="微软雅黑" panose="020B0503020204020204" pitchFamily="34" charset="-122"/>
                <a:ea typeface="微软雅黑" panose="020B0503020204020204" pitchFamily="34" charset="-122"/>
                <a:sym typeface="+mn-ea"/>
              </a:rPr>
              <a:t>随着消费者对抗衰老需求的不断增加，具有高效修复和抗皱功能的护肤品市场呈现出快速增长的趋势。根据行业白皮书</a:t>
            </a:r>
            <a:r>
              <a:rPr lang="en-US" altLang="zh-CN" sz="1200">
                <a:latin typeface="微软雅黑" panose="020B0503020204020204" pitchFamily="34" charset="-122"/>
                <a:ea typeface="微软雅黑" panose="020B0503020204020204" pitchFamily="34" charset="-122"/>
                <a:sym typeface="+mn-ea"/>
              </a:rPr>
              <a:t>2023</a:t>
            </a:r>
            <a:r>
              <a:rPr lang="zh-CN" altLang="en-US" sz="1200">
                <a:latin typeface="微软雅黑" panose="020B0503020204020204" pitchFamily="34" charset="-122"/>
                <a:ea typeface="微软雅黑" panose="020B0503020204020204" pitchFamily="34" charset="-122"/>
                <a:sym typeface="+mn-ea"/>
              </a:rPr>
              <a:t>年美妆最新的市场趋势成分显示，最热门，</a:t>
            </a:r>
            <a:r>
              <a:rPr lang="zh-CN" altLang="en-US" sz="1200" b="1">
                <a:solidFill>
                  <a:srgbClr val="E8B202"/>
                </a:solidFill>
                <a:latin typeface="微软雅黑" panose="020B0503020204020204" pitchFamily="34" charset="-122"/>
                <a:ea typeface="微软雅黑" panose="020B0503020204020204" pitchFamily="34" charset="-122"/>
                <a:sym typeface="+mn-ea"/>
              </a:rPr>
              <a:t>且消费者认可度比较高的抗衰成分，依然是千亿级的贵妇成分</a:t>
            </a:r>
            <a:r>
              <a:rPr lang="en-US" altLang="zh-CN" sz="1200" b="1">
                <a:solidFill>
                  <a:srgbClr val="E8B202"/>
                </a:solidFill>
                <a:latin typeface="微软雅黑" panose="020B0503020204020204" pitchFamily="34" charset="-122"/>
                <a:ea typeface="微软雅黑" panose="020B0503020204020204" pitchFamily="34" charset="-122"/>
                <a:sym typeface="+mn-ea"/>
              </a:rPr>
              <a:t>——</a:t>
            </a:r>
            <a:r>
              <a:rPr lang="zh-CN" altLang="en-US" sz="1200" b="1">
                <a:solidFill>
                  <a:srgbClr val="E8B202"/>
                </a:solidFill>
                <a:latin typeface="微软雅黑" panose="020B0503020204020204" pitchFamily="34" charset="-122"/>
                <a:ea typeface="微软雅黑" panose="020B0503020204020204" pitchFamily="34" charset="-122"/>
                <a:sym typeface="+mn-ea"/>
              </a:rPr>
              <a:t>玻色因，</a:t>
            </a:r>
            <a:r>
              <a:rPr lang="zh-CN" altLang="en-US" sz="1200">
                <a:latin typeface="微软雅黑" panose="020B0503020204020204" pitchFamily="34" charset="-122"/>
                <a:ea typeface="微软雅黑" panose="020B0503020204020204" pitchFamily="34" charset="-122"/>
                <a:sym typeface="+mn-ea"/>
              </a:rPr>
              <a:t>而最具有代表性的就是赫</a:t>
            </a:r>
            <a:r>
              <a:rPr lang="en-US" altLang="zh-CN" sz="1200">
                <a:latin typeface="微软雅黑" panose="020B0503020204020204" pitchFamily="34" charset="-122"/>
                <a:ea typeface="微软雅黑" panose="020B0503020204020204" pitchFamily="34" charset="-122"/>
                <a:sym typeface="+mn-ea"/>
              </a:rPr>
              <a:t>XX</a:t>
            </a:r>
            <a:r>
              <a:rPr lang="zh-CN" altLang="en-US" sz="1200">
                <a:latin typeface="微软雅黑" panose="020B0503020204020204" pitchFamily="34" charset="-122"/>
                <a:ea typeface="微软雅黑" panose="020B0503020204020204" pitchFamily="34" charset="-122"/>
                <a:sym typeface="+mn-ea"/>
              </a:rPr>
              <a:t>的黑绷带玻色因面霜。</a:t>
            </a:r>
            <a:endParaRPr lang="zh-CN" altLang="en-US" sz="1200">
              <a:latin typeface="微软雅黑" panose="020B0503020204020204" pitchFamily="34" charset="-122"/>
              <a:ea typeface="微软雅黑" panose="020B0503020204020204" pitchFamily="34" charset="-122"/>
              <a:sym typeface="+mn-ea"/>
            </a:endParaRPr>
          </a:p>
        </p:txBody>
      </p:sp>
      <p:sp>
        <p:nvSpPr>
          <p:cNvPr id="12" name="椭圆 11"/>
          <p:cNvSpPr/>
          <p:nvPr/>
        </p:nvSpPr>
        <p:spPr>
          <a:xfrm>
            <a:off x="4092575" y="2085975"/>
            <a:ext cx="3094355" cy="3049270"/>
          </a:xfrm>
          <a:prstGeom prst="ellipse">
            <a:avLst/>
          </a:prstGeom>
          <a:gradFill>
            <a:gsLst>
              <a:gs pos="50000">
                <a:srgbClr val="F2BA02"/>
              </a:gs>
              <a:gs pos="0">
                <a:srgbClr val="F2BA02">
                  <a:lumMod val="25000"/>
                  <a:lumOff val="75000"/>
                </a:srgbClr>
              </a:gs>
              <a:gs pos="100000">
                <a:srgbClr val="F2BA02">
                  <a:lumMod val="85000"/>
                </a:srgbClr>
              </a:gs>
            </a:gsLst>
            <a:lin ang="5400000" scaled="1"/>
          </a:gradFill>
          <a:ln w="12700" cap="flat" cmpd="sng" algn="ctr">
            <a:solidFill>
              <a:srgbClr val="4874CB">
                <a:shade val="50000"/>
              </a:srgbClr>
            </a:solidFill>
            <a:prstDash val="solid"/>
            <a:miter lim="800000"/>
          </a:ln>
          <a:effectLst/>
        </p:spPr>
        <p:txBody>
          <a:bodyPr rtlCol="0" anchor="ctr"/>
          <a:p>
            <a:pPr algn="ctr"/>
            <a:endParaRPr lang="zh-CN" altLang="en-US">
              <a:solidFill>
                <a:sysClr val="window" lastClr="FFFFFF"/>
              </a:solidFill>
              <a:latin typeface="Calibri" panose="020F0502020204030204" charset="0"/>
              <a:ea typeface="微软雅黑" panose="020B0503020204020204" pitchFamily="34" charset="-122"/>
            </a:endParaRPr>
          </a:p>
        </p:txBody>
      </p:sp>
      <p:sp>
        <p:nvSpPr>
          <p:cNvPr id="13" name="椭圆 12"/>
          <p:cNvSpPr/>
          <p:nvPr/>
        </p:nvSpPr>
        <p:spPr>
          <a:xfrm>
            <a:off x="3943350" y="1928495"/>
            <a:ext cx="3376930" cy="3352165"/>
          </a:xfrm>
          <a:prstGeom prst="ellipse">
            <a:avLst/>
          </a:prstGeom>
          <a:noFill/>
          <a:ln w="12700" cap="flat" cmpd="sng" algn="ctr">
            <a:gradFill>
              <a:gsLst>
                <a:gs pos="41000">
                  <a:srgbClr val="F2BA02"/>
                </a:gs>
                <a:gs pos="74000">
                  <a:srgbClr val="4874CB">
                    <a:lumMod val="45000"/>
                    <a:lumOff val="55000"/>
                  </a:srgbClr>
                </a:gs>
                <a:gs pos="83000">
                  <a:srgbClr val="4874CB">
                    <a:lumMod val="45000"/>
                    <a:lumOff val="55000"/>
                  </a:srgbClr>
                </a:gs>
                <a:gs pos="100000">
                  <a:srgbClr val="4874CB">
                    <a:lumMod val="30000"/>
                    <a:lumOff val="70000"/>
                  </a:srgbClr>
                </a:gs>
              </a:gsLst>
              <a:lin ang="5400000" scaled="1"/>
            </a:gradFill>
            <a:prstDash val="solid"/>
            <a:miter lim="800000"/>
          </a:ln>
          <a:effectLst/>
        </p:spPr>
        <p:txBody>
          <a:bodyPr rtlCol="0" anchor="ctr"/>
          <a:p>
            <a:pPr algn="ctr"/>
            <a:endParaRPr lang="zh-CN" altLang="en-US">
              <a:solidFill>
                <a:sysClr val="window" lastClr="FFFFFF"/>
              </a:solidFill>
              <a:latin typeface="Calibri" panose="020F0502020204030204" charset="0"/>
              <a:ea typeface="微软雅黑" panose="020B0503020204020204" pitchFamily="34" charset="-122"/>
            </a:endParaRPr>
          </a:p>
        </p:txBody>
      </p:sp>
      <p:pic>
        <p:nvPicPr>
          <p:cNvPr id="14" name="图片 13" descr="788a63570fb832296b2e34b47c29baf"/>
          <p:cNvPicPr>
            <a:picLocks noChangeAspect="1"/>
          </p:cNvPicPr>
          <p:nvPr/>
        </p:nvPicPr>
        <p:blipFill>
          <a:blip r:embed="rId4">
            <a:lum bright="-6000"/>
          </a:blip>
          <a:stretch>
            <a:fillRect/>
          </a:stretch>
        </p:blipFill>
        <p:spPr>
          <a:xfrm>
            <a:off x="4613275" y="2537460"/>
            <a:ext cx="2105660" cy="2105660"/>
          </a:xfrm>
          <a:prstGeom prst="rect">
            <a:avLst/>
          </a:prstGeom>
          <a:effectLst>
            <a:outerShdw blurRad="76200" dir="13500000" sy="23000" kx="1200000" algn="br" rotWithShape="0">
              <a:prstClr val="black">
                <a:alpha val="20000"/>
              </a:prstClr>
            </a:outerShdw>
          </a:effectLst>
        </p:spPr>
      </p:pic>
      <p:sp>
        <p:nvSpPr>
          <p:cNvPr id="15" name="文本框 14"/>
          <p:cNvSpPr txBox="1"/>
          <p:nvPr>
            <p:custDataLst>
              <p:tags r:id="rId5"/>
            </p:custDataLst>
          </p:nvPr>
        </p:nvSpPr>
        <p:spPr>
          <a:xfrm>
            <a:off x="7319010" y="1631950"/>
            <a:ext cx="4189730" cy="1845310"/>
          </a:xfrm>
          <a:prstGeom prst="rect">
            <a:avLst/>
          </a:prstGeom>
          <a:noFill/>
        </p:spPr>
        <p:txBody>
          <a:bodyPr wrap="square" rtlCol="0">
            <a:spAutoFit/>
          </a:bodyPr>
          <a:p>
            <a:pPr marL="285750" indent="-285750" algn="l">
              <a:lnSpc>
                <a:spcPct val="150000"/>
              </a:lnSpc>
              <a:buFont typeface="Wingdings" panose="05000000000000000000" charset="0"/>
              <a:buChar char="Ø"/>
            </a:pPr>
            <a:r>
              <a:rPr lang="zh-CN" altLang="en-US" sz="1600" b="1">
                <a:solidFill>
                  <a:srgbClr val="FFC000"/>
                </a:solidFill>
                <a:latin typeface="微软雅黑" panose="020B0503020204020204" pitchFamily="34" charset="-122"/>
                <a:ea typeface="微软雅黑" panose="020B0503020204020204" pitchFamily="34" charset="-122"/>
              </a:rPr>
              <a:t>成分技术优势</a:t>
            </a:r>
            <a:endParaRPr lang="zh-CN" altLang="en-US" sz="1600" b="1">
              <a:latin typeface="微软雅黑" panose="020B0503020204020204" pitchFamily="34" charset="-122"/>
              <a:ea typeface="微软雅黑" panose="020B0503020204020204" pitchFamily="34" charset="-122"/>
            </a:endParaRPr>
          </a:p>
          <a:p>
            <a:pPr algn="l">
              <a:lnSpc>
                <a:spcPct val="150000"/>
              </a:lnSpc>
            </a:pPr>
            <a:r>
              <a:rPr lang="en-US" altLang="zh-CN" sz="1200">
                <a:latin typeface="微软雅黑" panose="020B0503020204020204" pitchFamily="34" charset="-122"/>
                <a:ea typeface="微软雅黑" panose="020B0503020204020204" pitchFamily="34" charset="-122"/>
                <a:sym typeface="+mn-ea"/>
              </a:rPr>
              <a:t>    </a:t>
            </a:r>
            <a:r>
              <a:rPr lang="zh-CN" altLang="en-US" sz="1200">
                <a:latin typeface="微软雅黑" panose="020B0503020204020204" pitchFamily="34" charset="-122"/>
                <a:ea typeface="微软雅黑" panose="020B0503020204020204" pitchFamily="34" charset="-122"/>
                <a:sym typeface="+mn-ea"/>
              </a:rPr>
              <a:t>玻色因作为一种有效的抗衰老成分，能够促进胶原蛋白的合成，增强皮肤的弹性和紧致度，减少皱纹的产生，</a:t>
            </a:r>
            <a:r>
              <a:rPr lang="zh-CN" altLang="en-US" sz="1200" b="1">
                <a:solidFill>
                  <a:srgbClr val="E8B202"/>
                </a:solidFill>
                <a:latin typeface="微软雅黑" panose="020B0503020204020204" pitchFamily="34" charset="-122"/>
                <a:ea typeface="微软雅黑" panose="020B0503020204020204" pitchFamily="34" charset="-122"/>
                <a:sym typeface="+mn-ea"/>
              </a:rPr>
              <a:t>其功效得到了广泛的认可和研究证实。</a:t>
            </a:r>
            <a:r>
              <a:rPr lang="zh-CN" altLang="en-US" sz="1200">
                <a:latin typeface="微软雅黑" panose="020B0503020204020204" pitchFamily="34" charset="-122"/>
                <a:ea typeface="微软雅黑" panose="020B0503020204020204" pitchFamily="34" charset="-122"/>
                <a:sym typeface="+mn-ea"/>
              </a:rPr>
              <a:t>以玻色因为核心成分研发面霜，具有明确的功效指向和市场吸引力，所以蜜都选择了以玻色因做为核心成分来开发这款抗老面霜。</a:t>
            </a:r>
            <a:endParaRPr lang="zh-CN" altLang="en-US" sz="1200">
              <a:latin typeface="微软雅黑" panose="020B0503020204020204" pitchFamily="34" charset="-122"/>
              <a:ea typeface="微软雅黑" panose="020B0503020204020204" pitchFamily="34" charset="-122"/>
              <a:sym typeface="+mn-ea"/>
            </a:endParaRPr>
          </a:p>
        </p:txBody>
      </p:sp>
      <p:sp>
        <p:nvSpPr>
          <p:cNvPr id="16" name="文本框 15"/>
          <p:cNvSpPr txBox="1"/>
          <p:nvPr>
            <p:custDataLst>
              <p:tags r:id="rId6"/>
            </p:custDataLst>
          </p:nvPr>
        </p:nvSpPr>
        <p:spPr>
          <a:xfrm>
            <a:off x="7074535" y="4233545"/>
            <a:ext cx="4888865" cy="2122805"/>
          </a:xfrm>
          <a:prstGeom prst="rect">
            <a:avLst/>
          </a:prstGeom>
          <a:noFill/>
        </p:spPr>
        <p:txBody>
          <a:bodyPr wrap="square" rtlCol="0">
            <a:spAutoFit/>
          </a:bodyPr>
          <a:p>
            <a:pPr marL="285750" indent="-285750" algn="l">
              <a:lnSpc>
                <a:spcPct val="150000"/>
              </a:lnSpc>
              <a:buFont typeface="Wingdings" panose="05000000000000000000" charset="0"/>
              <a:buChar char="Ø"/>
            </a:pPr>
            <a:r>
              <a:rPr lang="zh-CN" altLang="en-US" sz="1600" b="1">
                <a:solidFill>
                  <a:srgbClr val="FFC000"/>
                </a:solidFill>
                <a:latin typeface="微软雅黑" panose="020B0503020204020204" pitchFamily="34" charset="-122"/>
                <a:ea typeface="微软雅黑" panose="020B0503020204020204" pitchFamily="34" charset="-122"/>
              </a:rPr>
              <a:t>消费者体验</a:t>
            </a:r>
            <a:endParaRPr lang="zh-CN" altLang="en-US" sz="1600" b="1">
              <a:latin typeface="微软雅黑" panose="020B0503020204020204" pitchFamily="34" charset="-122"/>
              <a:ea typeface="微软雅黑" panose="020B0503020204020204" pitchFamily="34" charset="-122"/>
            </a:endParaRPr>
          </a:p>
          <a:p>
            <a:pPr algn="l">
              <a:lnSpc>
                <a:spcPct val="150000"/>
              </a:lnSpc>
            </a:pPr>
            <a:r>
              <a:rPr lang="en-US" altLang="zh-CN" sz="1200">
                <a:latin typeface="微软雅黑" panose="020B0503020204020204" pitchFamily="34" charset="-122"/>
                <a:ea typeface="微软雅黑" panose="020B0503020204020204" pitchFamily="34" charset="-122"/>
                <a:sym typeface="+mn-ea"/>
              </a:rPr>
              <a:t>    </a:t>
            </a:r>
            <a:r>
              <a:rPr lang="zh-CN" altLang="en-US" sz="1200">
                <a:latin typeface="微软雅黑" panose="020B0503020204020204" pitchFamily="34" charset="-122"/>
                <a:ea typeface="微软雅黑" panose="020B0503020204020204" pitchFamily="34" charset="-122"/>
                <a:sym typeface="+mn-ea"/>
              </a:rPr>
              <a:t>根据玻色因相关产品的电商消费者反馈，消费者的购买决策主要受七个方面因素影响：抗老保湿效果、性价比、包装、控油效果、异味</a:t>
            </a:r>
            <a:r>
              <a:rPr lang="en-US" altLang="zh-CN" sz="1200">
                <a:latin typeface="微软雅黑" panose="020B0503020204020204" pitchFamily="34" charset="-122"/>
                <a:ea typeface="微软雅黑" panose="020B0503020204020204" pitchFamily="34" charset="-122"/>
                <a:sym typeface="+mn-ea"/>
              </a:rPr>
              <a:t>/</a:t>
            </a:r>
            <a:r>
              <a:rPr lang="zh-CN" altLang="en-US" sz="1200">
                <a:latin typeface="微软雅黑" panose="020B0503020204020204" pitchFamily="34" charset="-122"/>
                <a:ea typeface="微软雅黑" panose="020B0503020204020204" pitchFamily="34" charset="-122"/>
                <a:sym typeface="+mn-ea"/>
              </a:rPr>
              <a:t>气味、质地和分量。</a:t>
            </a:r>
            <a:r>
              <a:rPr lang="zh-CN" altLang="en-US" sz="1200" b="1">
                <a:solidFill>
                  <a:srgbClr val="E8B202"/>
                </a:solidFill>
                <a:latin typeface="微软雅黑" panose="020B0503020204020204" pitchFamily="34" charset="-122"/>
                <a:ea typeface="微软雅黑" panose="020B0503020204020204" pitchFamily="34" charset="-122"/>
                <a:sym typeface="+mn-ea"/>
              </a:rPr>
              <a:t>其中产品的抗老保湿效果是影响消费者购买的主要因素。抗老依旧成为消费者购买玻色因的首要决策因素，</a:t>
            </a:r>
            <a:r>
              <a:rPr lang="zh-CN" altLang="en-US" sz="1200">
                <a:latin typeface="微软雅黑" panose="020B0503020204020204" pitchFamily="34" charset="-122"/>
                <a:ea typeface="微软雅黑" panose="020B0503020204020204" pitchFamily="34" charset="-122"/>
                <a:sym typeface="+mn-ea"/>
              </a:rPr>
              <a:t>我们蜜都研发团队综合消费者需求，重点从产品的质地，肤感，香味，效果多方面深入研究，开发最受消费者喜欢的玻色因面霜。</a:t>
            </a:r>
            <a:endParaRPr lang="zh-CN" altLang="en-US" sz="120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10" name="文本框 9"/>
          <p:cNvSpPr txBox="1"/>
          <p:nvPr/>
        </p:nvSpPr>
        <p:spPr>
          <a:xfrm>
            <a:off x="3879215" y="143510"/>
            <a:ext cx="3626485" cy="521970"/>
          </a:xfrm>
          <a:prstGeom prst="rect">
            <a:avLst/>
          </a:prstGeom>
          <a:noFill/>
        </p:spPr>
        <p:txBody>
          <a:bodyPr wrap="square" rtlCol="0">
            <a:spAutoFit/>
          </a:bodyPr>
          <a:p>
            <a:pPr algn="ct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对标</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大牌</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3552190" y="819785"/>
            <a:ext cx="4411980" cy="368300"/>
          </a:xfrm>
          <a:prstGeom prst="rect">
            <a:avLst/>
          </a:prstGeom>
          <a:noFill/>
        </p:spPr>
        <p:txBody>
          <a:bodyPr wrap="square" rtlCol="0">
            <a:spAutoFit/>
          </a:bodyPr>
          <a:p>
            <a:pPr algn="ct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芳香宜人  高级奢华  </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贵妇体验感</a:t>
            </a:r>
            <a:endPar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788a63570fb832296b2e34b47c29baf"/>
          <p:cNvPicPr>
            <a:picLocks noChangeAspect="1"/>
          </p:cNvPicPr>
          <p:nvPr/>
        </p:nvPicPr>
        <p:blipFill>
          <a:blip r:embed="rId3"/>
          <a:srcRect l="9893" t="7664" r="4851" b="8276"/>
          <a:stretch>
            <a:fillRect/>
          </a:stretch>
        </p:blipFill>
        <p:spPr>
          <a:xfrm>
            <a:off x="6066790" y="5663565"/>
            <a:ext cx="1184275" cy="1167765"/>
          </a:xfrm>
          <a:prstGeom prst="rect">
            <a:avLst/>
          </a:prstGeom>
        </p:spPr>
      </p:pic>
      <p:sp>
        <p:nvSpPr>
          <p:cNvPr id="3" name="文本框 2"/>
          <p:cNvSpPr txBox="1"/>
          <p:nvPr/>
        </p:nvSpPr>
        <p:spPr>
          <a:xfrm>
            <a:off x="831850" y="1538605"/>
            <a:ext cx="4933315" cy="1198880"/>
          </a:xfrm>
          <a:prstGeom prst="rect">
            <a:avLst/>
          </a:prstGeom>
          <a:ln>
            <a:solidFill>
              <a:srgbClr val="FFC000"/>
            </a:solidFill>
          </a:ln>
        </p:spPr>
        <p:txBody>
          <a:bodyPr wrap="square">
            <a:spAutoFit/>
          </a:bodyPr>
          <a:p>
            <a:pPr marL="0" indent="0" algn="l" defTabSz="266700">
              <a:lnSpc>
                <a:spcPct val="150000"/>
              </a:lnSpc>
              <a:spcBef>
                <a:spcPct val="0"/>
              </a:spcBef>
              <a:spcAft>
                <a:spcPct val="0"/>
              </a:spcAft>
            </a:pPr>
            <a:r>
              <a:rPr lang="en-US" altLang="zh-CN" sz="1200">
                <a:latin typeface="微软雅黑" panose="020B0503020204020204" pitchFamily="34" charset="-122"/>
                <a:ea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rPr>
              <a:t>蜜都在研发玻色因面霜之初，就是以市场最优秀的产品玻色因面霜为蓝本（因为目前来说赫</a:t>
            </a:r>
            <a:r>
              <a:rPr lang="en-US" altLang="zh-CN" sz="1200">
                <a:latin typeface="微软雅黑" panose="020B0503020204020204" pitchFamily="34" charset="-122"/>
                <a:ea typeface="微软雅黑" panose="020B0503020204020204" pitchFamily="34" charset="-122"/>
              </a:rPr>
              <a:t>XX</a:t>
            </a:r>
            <a:r>
              <a:rPr lang="zh-CN" altLang="en-US" sz="1200">
                <a:latin typeface="微软雅黑" panose="020B0503020204020204" pitchFamily="34" charset="-122"/>
                <a:ea typeface="微软雅黑" panose="020B0503020204020204" pitchFamily="34" charset="-122"/>
              </a:rPr>
              <a:t>的黑绷带，是玻色因面霜里最好的）</a:t>
            </a:r>
            <a:endParaRPr lang="zh-CN" altLang="en-US" sz="1200">
              <a:latin typeface="微软雅黑" panose="020B0503020204020204" pitchFamily="34" charset="-122"/>
              <a:ea typeface="微软雅黑" panose="020B0503020204020204" pitchFamily="34" charset="-122"/>
            </a:endParaRPr>
          </a:p>
          <a:p>
            <a:pPr marL="0" indent="0" algn="l" defTabSz="266700">
              <a:lnSpc>
                <a:spcPct val="150000"/>
              </a:lnSpc>
              <a:spcBef>
                <a:spcPct val="0"/>
              </a:spcBef>
              <a:spcAft>
                <a:spcPct val="0"/>
              </a:spcAft>
            </a:pPr>
            <a:r>
              <a:rPr lang="zh-CN" altLang="en-US" sz="1200">
                <a:latin typeface="微软雅黑" panose="020B0503020204020204" pitchFamily="34" charset="-122"/>
                <a:ea typeface="微软雅黑" panose="020B0503020204020204" pitchFamily="34" charset="-122"/>
              </a:rPr>
              <a:t>有了对标产品，就会让我们的客户更清晰的认识对比到蜜都玻色因面霜大牌同源的价值感。</a:t>
            </a:r>
            <a:endParaRPr lang="zh-CN" altLang="en-US" sz="1200">
              <a:latin typeface="微软雅黑" panose="020B0503020204020204" pitchFamily="34" charset="-122"/>
              <a:ea typeface="微软雅黑" panose="020B0503020204020204" pitchFamily="34" charset="-122"/>
            </a:endParaRPr>
          </a:p>
        </p:txBody>
      </p:sp>
      <p:sp>
        <p:nvSpPr>
          <p:cNvPr id="4" name="文本框 3"/>
          <p:cNvSpPr txBox="1"/>
          <p:nvPr/>
        </p:nvSpPr>
        <p:spPr>
          <a:xfrm>
            <a:off x="715010" y="3073400"/>
            <a:ext cx="5579745" cy="2768600"/>
          </a:xfrm>
          <a:prstGeom prst="rect">
            <a:avLst/>
          </a:prstGeom>
        </p:spPr>
        <p:txBody>
          <a:bodyPr wrap="square">
            <a:spAutoFit/>
          </a:bodyPr>
          <a:p>
            <a:pPr marL="285750" indent="-285750" algn="l" defTabSz="266700">
              <a:lnSpc>
                <a:spcPct val="150000"/>
              </a:lnSpc>
              <a:spcBef>
                <a:spcPct val="0"/>
              </a:spcBef>
              <a:spcAft>
                <a:spcPct val="0"/>
              </a:spcAft>
              <a:buFont typeface="Wingdings" panose="05000000000000000000" charset="0"/>
              <a:buChar char="Ø"/>
            </a:pPr>
            <a:r>
              <a:rPr lang="zh-CN" altLang="en-US" b="1">
                <a:latin typeface="微软雅黑" panose="020B0503020204020204" pitchFamily="34" charset="-122"/>
                <a:ea typeface="微软雅黑" panose="020B0503020204020204" pitchFamily="34" charset="-122"/>
              </a:rPr>
              <a:t>大牌同源厂家，性价比拉满</a:t>
            </a:r>
            <a:endParaRPr lang="zh-CN" altLang="en-US" b="1">
              <a:latin typeface="微软雅黑" panose="020B0503020204020204" pitchFamily="34" charset="-122"/>
              <a:ea typeface="微软雅黑" panose="020B0503020204020204" pitchFamily="34" charset="-122"/>
            </a:endParaRPr>
          </a:p>
          <a:p>
            <a:pPr marL="0" indent="0" algn="l" defTabSz="266700">
              <a:lnSpc>
                <a:spcPct val="150000"/>
              </a:lnSpc>
              <a:spcBef>
                <a:spcPct val="0"/>
              </a:spcBef>
              <a:spcAft>
                <a:spcPct val="0"/>
              </a:spcAft>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蜜都和</a:t>
            </a:r>
            <a:r>
              <a:rPr lang="zh-CN" altLang="en-US" sz="1400">
                <a:latin typeface="微软雅黑" panose="020B0503020204020204" pitchFamily="34" charset="-122"/>
                <a:ea typeface="微软雅黑" panose="020B0503020204020204" pitchFamily="34" charset="-122"/>
                <a:sym typeface="+mn-ea"/>
              </a:rPr>
              <a:t>赫</a:t>
            </a:r>
            <a:r>
              <a:rPr lang="en-US" altLang="zh-CN" sz="1400">
                <a:latin typeface="微软雅黑" panose="020B0503020204020204" pitchFamily="34" charset="-122"/>
                <a:ea typeface="微软雅黑" panose="020B0503020204020204" pitchFamily="34" charset="-122"/>
                <a:sym typeface="+mn-ea"/>
              </a:rPr>
              <a:t>XX</a:t>
            </a:r>
            <a:r>
              <a:rPr lang="zh-CN" altLang="en-US" sz="1400">
                <a:latin typeface="微软雅黑" panose="020B0503020204020204" pitchFamily="34" charset="-122"/>
                <a:ea typeface="微软雅黑" panose="020B0503020204020204" pitchFamily="34" charset="-122"/>
                <a:sym typeface="+mn-ea"/>
              </a:rPr>
              <a:t>的黑绷带</a:t>
            </a:r>
            <a:r>
              <a:rPr lang="zh-CN" altLang="en-US" sz="1400">
                <a:latin typeface="微软雅黑" panose="020B0503020204020204" pitchFamily="34" charset="-122"/>
                <a:ea typeface="微软雅黑" panose="020B0503020204020204" pitchFamily="34" charset="-122"/>
              </a:rPr>
              <a:t>都是同源厂家，所以各方面较为相似，特别是香味、使用感等</a:t>
            </a:r>
            <a:r>
              <a:rPr lang="zh-CN" altLang="en-US" sz="1400">
                <a:latin typeface="微软雅黑" panose="020B0503020204020204" pitchFamily="34" charset="-122"/>
                <a:ea typeface="微软雅黑" panose="020B0503020204020204" pitchFamily="34" charset="-122"/>
              </a:rPr>
              <a:t>方面</a:t>
            </a:r>
            <a:endParaRPr lang="zh-CN" altLang="en-US" sz="1400">
              <a:latin typeface="微软雅黑" panose="020B0503020204020204" pitchFamily="34" charset="-122"/>
              <a:ea typeface="微软雅黑" panose="020B0503020204020204" pitchFamily="34" charset="-122"/>
            </a:endParaRPr>
          </a:p>
          <a:p>
            <a:pPr marL="0" indent="0" algn="l" defTabSz="266700">
              <a:lnSpc>
                <a:spcPct val="150000"/>
              </a:lnSpc>
              <a:spcBef>
                <a:spcPct val="0"/>
              </a:spcBef>
              <a:spcAft>
                <a:spcPct val="0"/>
              </a:spcAft>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这款香型具有浓郁的熏香味，有独特的高级与奢华感，香味清新宜人，舒缓情绪放松心情，同时提升了使用体验感，也很容易被消费者识别和记住。选用赫</a:t>
            </a:r>
            <a:r>
              <a:rPr lang="en-US" altLang="zh-CN" sz="1400">
                <a:latin typeface="微软雅黑" panose="020B0503020204020204" pitchFamily="34" charset="-122"/>
                <a:ea typeface="微软雅黑" panose="020B0503020204020204" pitchFamily="34" charset="-122"/>
              </a:rPr>
              <a:t>XX</a:t>
            </a:r>
            <a:r>
              <a:rPr lang="zh-CN" altLang="en-US" sz="1400">
                <a:latin typeface="微软雅黑" panose="020B0503020204020204" pitchFamily="34" charset="-122"/>
                <a:ea typeface="微软雅黑" panose="020B0503020204020204" pitchFamily="34" charset="-122"/>
              </a:rPr>
              <a:t>的黑绷带同款的香型，当消费者使用该产品时，这种独特的香味能够让他们立刻联想到赫</a:t>
            </a:r>
            <a:r>
              <a:rPr lang="en-US" altLang="zh-CN" sz="1400">
                <a:latin typeface="微软雅黑" panose="020B0503020204020204" pitchFamily="34" charset="-122"/>
                <a:ea typeface="微软雅黑" panose="020B0503020204020204" pitchFamily="34" charset="-122"/>
              </a:rPr>
              <a:t>XX</a:t>
            </a:r>
            <a:r>
              <a:rPr lang="zh-CN" altLang="en-US" sz="1400">
                <a:latin typeface="微软雅黑" panose="020B0503020204020204" pitchFamily="34" charset="-122"/>
                <a:ea typeface="微软雅黑" panose="020B0503020204020204" pitchFamily="34" charset="-122"/>
              </a:rPr>
              <a:t>玻色因面霜，进而增加对蜜都产品的认同感和价值感。</a:t>
            </a:r>
            <a:endParaRPr lang="zh-CN" altLang="en-US" sz="1400">
              <a:latin typeface="微软雅黑" panose="020B0503020204020204" pitchFamily="34" charset="-122"/>
              <a:ea typeface="微软雅黑" panose="020B0503020204020204" pitchFamily="34" charset="-122"/>
            </a:endParaRPr>
          </a:p>
        </p:txBody>
      </p:sp>
      <p:pic>
        <p:nvPicPr>
          <p:cNvPr id="15" name="图片 14" descr="微信截图_20240807145201"/>
          <p:cNvPicPr>
            <a:picLocks noChangeAspect="1"/>
          </p:cNvPicPr>
          <p:nvPr/>
        </p:nvPicPr>
        <p:blipFill>
          <a:blip r:embed="rId4"/>
          <a:srcRect l="9497" r="11236"/>
          <a:stretch>
            <a:fillRect/>
          </a:stretch>
        </p:blipFill>
        <p:spPr>
          <a:xfrm>
            <a:off x="7180580" y="1640840"/>
            <a:ext cx="4590415" cy="3161030"/>
          </a:xfrm>
          <a:prstGeom prst="rect">
            <a:avLst/>
          </a:prstGeom>
        </p:spPr>
      </p:pic>
      <p:cxnSp>
        <p:nvCxnSpPr>
          <p:cNvPr id="23" name="直接连接符 22"/>
          <p:cNvCxnSpPr/>
          <p:nvPr/>
        </p:nvCxnSpPr>
        <p:spPr>
          <a:xfrm>
            <a:off x="4646930" y="699770"/>
            <a:ext cx="2153920" cy="6350"/>
          </a:xfrm>
          <a:prstGeom prst="line">
            <a:avLst/>
          </a:prstGeom>
          <a:ln w="28575" cmpd="sng">
            <a:solidFill>
              <a:srgbClr val="FFC000"/>
            </a:solidFill>
            <a:prstDash val="solid"/>
          </a:ln>
        </p:spPr>
        <p:style>
          <a:lnRef idx="2">
            <a:schemeClr val="accent1"/>
          </a:lnRef>
          <a:fillRef idx="0">
            <a:srgbClr val="FFFFFF"/>
          </a:fillRef>
          <a:effectRef idx="0">
            <a:srgbClr val="FFFFFF"/>
          </a:effectRef>
          <a:fontRef idx="minor">
            <a:schemeClr val="tx1"/>
          </a:fontRef>
        </p:style>
      </p:cxnSp>
      <p:pic>
        <p:nvPicPr>
          <p:cNvPr id="7" name="图片 6" descr="8a920488aedaa7155938d38247c07e2"/>
          <p:cNvPicPr>
            <a:picLocks noChangeAspect="1"/>
          </p:cNvPicPr>
          <p:nvPr/>
        </p:nvPicPr>
        <p:blipFill>
          <a:blip r:embed="rId5"/>
          <a:stretch>
            <a:fillRect/>
          </a:stretch>
        </p:blipFill>
        <p:spPr>
          <a:xfrm>
            <a:off x="6985000" y="4704080"/>
            <a:ext cx="4981575" cy="2057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pic>
        <p:nvPicPr>
          <p:cNvPr id="8" name="图片 7"/>
          <p:cNvPicPr>
            <a:picLocks noChangeAspect="1"/>
          </p:cNvPicPr>
          <p:nvPr/>
        </p:nvPicPr>
        <p:blipFill>
          <a:blip r:embed="rId3"/>
          <a:stretch>
            <a:fillRect/>
          </a:stretch>
        </p:blipFill>
        <p:spPr>
          <a:xfrm>
            <a:off x="723900" y="1708150"/>
            <a:ext cx="4669155" cy="4206240"/>
          </a:xfrm>
          <a:prstGeom prst="rect">
            <a:avLst/>
          </a:prstGeom>
        </p:spPr>
      </p:pic>
      <p:sp>
        <p:nvSpPr>
          <p:cNvPr id="10" name="文本框 9"/>
          <p:cNvSpPr txBox="1"/>
          <p:nvPr/>
        </p:nvSpPr>
        <p:spPr>
          <a:xfrm>
            <a:off x="5429885" y="902335"/>
            <a:ext cx="5702300" cy="521970"/>
          </a:xfrm>
          <a:prstGeom prst="rect">
            <a:avLst/>
          </a:prstGeom>
          <a:noFill/>
        </p:spPr>
        <p:txBody>
          <a:bodyPr wrap="square" rtlCol="0">
            <a:spAutoFit/>
          </a:bodyPr>
          <a:p>
            <a:r>
              <a:rPr lang="zh-CN" altLang="en-US" sz="2800" b="1">
                <a:solidFill>
                  <a:srgbClr val="E8B202"/>
                </a:solidFill>
                <a:latin typeface="微软雅黑" panose="020B0503020204020204" pitchFamily="34" charset="-122"/>
                <a:ea typeface="微软雅黑" panose="020B0503020204020204" pitchFamily="34" charset="-122"/>
                <a:cs typeface="微软雅黑" panose="020B0503020204020204" pitchFamily="34" charset="-122"/>
              </a:rPr>
              <a:t>精研</a:t>
            </a:r>
            <a:r>
              <a:rPr lang="en-US" altLang="zh-CN" sz="2800" b="1">
                <a:solidFill>
                  <a:srgbClr val="E8B20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rgbClr val="E8B202"/>
                </a:solidFill>
                <a:latin typeface="微软雅黑" panose="020B0503020204020204" pitchFamily="34" charset="-122"/>
                <a:ea typeface="微软雅黑" panose="020B0503020204020204" pitchFamily="34" charset="-122"/>
                <a:cs typeface="微软雅黑" panose="020B0503020204020204" pitchFamily="34" charset="-122"/>
              </a:rPr>
              <a:t>绷带配方</a:t>
            </a:r>
            <a:r>
              <a:rPr lang="en-US" altLang="zh-CN" sz="2800" b="1">
                <a:solidFill>
                  <a:srgbClr val="E8B20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rgbClr val="E8B202"/>
                </a:solidFill>
                <a:latin typeface="微软雅黑" panose="020B0503020204020204" pitchFamily="34" charset="-122"/>
                <a:ea typeface="微软雅黑" panose="020B0503020204020204" pitchFamily="34" charset="-122"/>
                <a:cs typeface="微软雅黑" panose="020B0503020204020204" pitchFamily="34" charset="-122"/>
              </a:rPr>
              <a:t>科技</a:t>
            </a:r>
            <a:r>
              <a:rPr lang="en-US" altLang="zh-CN" sz="2800" b="1">
                <a:solidFill>
                  <a:srgbClr val="E8B202"/>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rgbClr val="E8B202"/>
                </a:solidFill>
                <a:latin typeface="微软雅黑" panose="020B0503020204020204" pitchFamily="34" charset="-122"/>
                <a:ea typeface="微软雅黑" panose="020B0503020204020204" pitchFamily="34" charset="-122"/>
                <a:cs typeface="微软雅黑" panose="020B0503020204020204" pitchFamily="34" charset="-122"/>
              </a:rPr>
              <a:t>加乘功效</a:t>
            </a:r>
            <a:endParaRPr lang="zh-CN" altLang="en-US" sz="2800" b="1">
              <a:solidFill>
                <a:srgbClr val="E8B20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5834380" y="1708150"/>
            <a:ext cx="4411980" cy="368300"/>
          </a:xfrm>
          <a:prstGeom prst="rect">
            <a:avLst/>
          </a:prstGeom>
          <a:noFill/>
        </p:spPr>
        <p:txBody>
          <a:bodyPr wrap="square" rtlCol="0">
            <a:spAutoFit/>
          </a:bodyPr>
          <a:p>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深度透皮</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层层精修</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成就独特绵密质地</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6008370" y="2432050"/>
            <a:ext cx="4238625" cy="3876675"/>
          </a:xfrm>
          <a:prstGeom prst="rect">
            <a:avLst/>
          </a:prstGeom>
          <a:noFill/>
        </p:spPr>
        <p:txBody>
          <a:bodyPr wrap="square" rtlCol="0">
            <a:spAutoFit/>
          </a:bodyPr>
          <a:p>
            <a:pPr marL="285750" indent="-285750">
              <a:buFont typeface="Arial" panose="020B0604020202020204" pitchFamily="34" charset="0"/>
              <a:buChar char="•"/>
            </a:pP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护</a:t>
            </a:r>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75℃</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水溶蒸馏，融入修护成分</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Arial" panose="020B0604020202020204" pitchFamily="34" charset="0"/>
              <a:buChar char="•"/>
            </a:pP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Arial" panose="020B0604020202020204" pitchFamily="34" charset="0"/>
              <a:buChar char="•"/>
            </a:pP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润</a:t>
            </a:r>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75℃</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脂质融合</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融入深润成分</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Arial" panose="020B0604020202020204" pitchFamily="34" charset="0"/>
              <a:buChar char="•"/>
            </a:pP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Arial" panose="020B0604020202020204" pitchFamily="34" charset="0"/>
              <a:buChar char="•"/>
            </a:pP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冷压</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精粹溶液形成凝霜质地</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Arial" panose="020B0604020202020204" pitchFamily="34" charset="0"/>
              <a:buChar char="•"/>
            </a:pP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Arial" panose="020B0604020202020204" pitchFamily="34" charset="0"/>
              <a:buChar char="•"/>
            </a:pP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油包水</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成分融和水脂活性成分</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Arial" panose="020B0604020202020204" pitchFamily="34" charset="0"/>
              <a:buChar char="•"/>
            </a:pP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50000"/>
              </a:lnSpc>
              <a:buFont typeface="Arial" panose="020B0604020202020204" pitchFamily="34" charset="0"/>
              <a:buChar char="•"/>
            </a:pP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超强</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渗透力</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，分子小，易吸收</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50000"/>
              </a:lnSpc>
              <a:buFont typeface="Arial" panose="020B0604020202020204" pitchFamily="34" charset="0"/>
              <a:buChar char="•"/>
            </a:pP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一抹丝滑，瞬间吸收，肌肤立显通透细腻，嫩白</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光泽</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descr="788a63570fb832296b2e34b47c29baf"/>
          <p:cNvPicPr>
            <a:picLocks noChangeAspect="1"/>
          </p:cNvPicPr>
          <p:nvPr/>
        </p:nvPicPr>
        <p:blipFill>
          <a:blip r:embed="rId4"/>
          <a:srcRect l="9893" t="7664" r="4851" b="8276"/>
          <a:stretch>
            <a:fillRect/>
          </a:stretch>
        </p:blipFill>
        <p:spPr>
          <a:xfrm>
            <a:off x="122555" y="4718685"/>
            <a:ext cx="2028825" cy="2000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4" name="文本框 3"/>
          <p:cNvSpPr txBox="1"/>
          <p:nvPr/>
        </p:nvSpPr>
        <p:spPr>
          <a:xfrm>
            <a:off x="909320" y="2291080"/>
            <a:ext cx="5581015" cy="349250"/>
          </a:xfrm>
          <a:prstGeom prst="rect">
            <a:avLst/>
          </a:prstGeom>
          <a:noFill/>
        </p:spPr>
        <p:txBody>
          <a:bodyPr wrap="square" rtlCol="0">
            <a:spAutoFit/>
          </a:bodyPr>
          <a:p>
            <a:pPr>
              <a:lnSpc>
                <a:spcPct val="120000"/>
              </a:lnSpc>
            </a:pPr>
            <a:r>
              <a:rPr lang="en-US" altLang="zh-CN" sz="1400"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INCI</a:t>
            </a:r>
            <a:r>
              <a:rPr lang="zh-CN" altLang="en-US" sz="1400"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名：</a:t>
            </a:r>
            <a:r>
              <a:rPr lang="zh-CN" altLang="en-US"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羟丙基四氢吡喃三醇</a:t>
            </a:r>
            <a:r>
              <a:rPr lang="en-US" altLang="zh-CN"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发明专利：ZL 2021 1 1296847.5</a:t>
            </a:r>
            <a:endParaRPr lang="zh-CN" altLang="en-US"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919480" y="1736090"/>
            <a:ext cx="5101590" cy="471805"/>
          </a:xfrm>
          <a:prstGeom prst="rect">
            <a:avLst/>
          </a:prstGeom>
          <a:solidFill>
            <a:schemeClr val="accent4">
              <a:lumMod val="40000"/>
              <a:lumOff val="60000"/>
            </a:schemeClr>
          </a:solidFill>
        </p:spPr>
        <p:txBody>
          <a:bodyPr wrap="square" rtlCol="0" anchor="ctr" anchorCtr="0">
            <a:noAutofit/>
          </a:bodyPr>
          <a:p>
            <a:r>
              <a:rPr lang="zh-CN" altLang="en-US" dirty="0" smtClean="0">
                <a:solidFill>
                  <a:schemeClr val="tx1"/>
                </a:solidFill>
                <a:latin typeface="微软雅黑" panose="020B0503020204020204" pitchFamily="34" charset="-122"/>
                <a:ea typeface="微软雅黑" panose="020B0503020204020204" pitchFamily="34" charset="-122"/>
                <a:cs typeface="+mj-ea"/>
                <a:sym typeface="+mn-ea"/>
              </a:rPr>
              <a:t>促生胶原蛋白，提升弹性，充盈肌肤，抗皱</a:t>
            </a:r>
            <a:r>
              <a:rPr lang="zh-CN" altLang="en-US" dirty="0" smtClean="0">
                <a:solidFill>
                  <a:schemeClr val="tx1"/>
                </a:solidFill>
                <a:latin typeface="微软雅黑" panose="020B0503020204020204" pitchFamily="34" charset="-122"/>
                <a:ea typeface="微软雅黑" panose="020B0503020204020204" pitchFamily="34" charset="-122"/>
                <a:cs typeface="+mj-ea"/>
                <a:sym typeface="+mn-ea"/>
              </a:rPr>
              <a:t>紧致</a:t>
            </a:r>
            <a:endParaRPr lang="zh-CN" altLang="en-US" dirty="0" smtClean="0">
              <a:solidFill>
                <a:schemeClr val="tx1"/>
              </a:solidFill>
              <a:latin typeface="微软雅黑" panose="020B0503020204020204" pitchFamily="34" charset="-122"/>
              <a:ea typeface="微软雅黑" panose="020B0503020204020204" pitchFamily="34" charset="-122"/>
              <a:cs typeface="+mj-ea"/>
              <a:sym typeface="+mn-ea"/>
            </a:endParaRPr>
          </a:p>
        </p:txBody>
      </p:sp>
      <p:sp>
        <p:nvSpPr>
          <p:cNvPr id="8" name="文本框 7"/>
          <p:cNvSpPr txBox="1"/>
          <p:nvPr/>
        </p:nvSpPr>
        <p:spPr>
          <a:xfrm>
            <a:off x="803275" y="3467735"/>
            <a:ext cx="4771390" cy="1104900"/>
          </a:xfrm>
          <a:prstGeom prst="rect">
            <a:avLst/>
          </a:prstGeom>
          <a:noFill/>
        </p:spPr>
        <p:txBody>
          <a:bodyPr wrap="square" rtlCol="0">
            <a:noAutofit/>
          </a:bodyPr>
          <a:p>
            <a:pPr marL="285750" indent="-285750">
              <a:lnSpc>
                <a:spcPct val="14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表层：加速屏障修护，强韧</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美肌</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4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中层：激活胶原新生，</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细腻嫩肤更</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自然</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40000"/>
              </a:lnSpc>
              <a:buFont typeface="Arial" panose="020B0604020202020204" pitchFamily="34" charset="0"/>
              <a:buChar char="•"/>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深层：吸收促渗弹嫩紧致，凸显肌肤</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轮廓</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Arial" panose="020B0604020202020204" pitchFamily="34" charset="0"/>
              <a:buChar char="•"/>
            </a:pP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919480" y="4958715"/>
            <a:ext cx="5052060" cy="1257300"/>
          </a:xfrm>
          <a:prstGeom prst="rect">
            <a:avLst/>
          </a:prstGeom>
          <a:noFill/>
          <a:ln>
            <a:solidFill>
              <a:schemeClr val="bg1">
                <a:lumMod val="75000"/>
              </a:schemeClr>
            </a:solidFill>
          </a:ln>
        </p:spPr>
        <p:txBody>
          <a:bodyPr wrap="square" rtlCol="0">
            <a:noAutofit/>
          </a:bodyPr>
          <a:p>
            <a:pPr>
              <a:lnSpc>
                <a:spcPct val="130000"/>
              </a:lnSpc>
            </a:pP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添加玻色因，可以刺激黏多糖（GAGs）的合成，促进生成透明质酸和胶原蛋白，卓效紧致细腻肌肤，润化细纹干纹，</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同时帮助维持</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肌肤弹性，预防皮肤老化，抗皱紧致肌肤。</a:t>
            </a:r>
            <a:endPar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8609965" y="6283960"/>
            <a:ext cx="1340485" cy="306705"/>
          </a:xfrm>
          <a:prstGeom prst="rect">
            <a:avLst/>
          </a:prstGeom>
          <a:noFill/>
        </p:spPr>
        <p:txBody>
          <a:bodyPr wrap="square" rtlCol="0">
            <a:spAutoFit/>
          </a:bodyPr>
          <a:p>
            <a:pPr algn="ctr"/>
            <a:r>
              <a:rPr lang="zh-CN" altLang="en-US" sz="1400" b="1">
                <a:solidFill>
                  <a:schemeClr val="tx1"/>
                </a:solidFill>
                <a:latin typeface="微软雅黑" panose="020B0503020204020204" pitchFamily="34" charset="-122"/>
                <a:ea typeface="微软雅黑" panose="020B0503020204020204" pitchFamily="34" charset="-122"/>
              </a:rPr>
              <a:t>对标大牌</a:t>
            </a:r>
            <a:endParaRPr lang="zh-CN" altLang="en-US" sz="1400" b="1">
              <a:solidFill>
                <a:schemeClr val="tx1"/>
              </a:solidFill>
              <a:latin typeface="微软雅黑" panose="020B0503020204020204" pitchFamily="34" charset="-122"/>
              <a:ea typeface="微软雅黑" panose="020B0503020204020204" pitchFamily="34" charset="-122"/>
            </a:endParaRPr>
          </a:p>
        </p:txBody>
      </p:sp>
      <p:sp>
        <p:nvSpPr>
          <p:cNvPr id="34" name="文本框 33"/>
          <p:cNvSpPr txBox="1"/>
          <p:nvPr>
            <p:custDataLst>
              <p:tags r:id="rId3"/>
            </p:custDataLst>
          </p:nvPr>
        </p:nvSpPr>
        <p:spPr>
          <a:xfrm>
            <a:off x="342900" y="6372225"/>
            <a:ext cx="4297680" cy="275590"/>
          </a:xfrm>
          <a:prstGeom prst="rect">
            <a:avLst/>
          </a:prstGeom>
          <a:noFill/>
        </p:spPr>
        <p:txBody>
          <a:bodyPr wrap="none" rtlCol="0">
            <a:spAutoFit/>
          </a:bodyPr>
          <a:p>
            <a:pPr>
              <a:buClrTx/>
              <a:buSzTx/>
              <a:buFontTx/>
            </a:pPr>
            <a:r>
              <a:rPr lang="zh-CN" altLang="en-US" sz="1200">
                <a:solidFill>
                  <a:schemeClr val="tx1"/>
                </a:solidFill>
                <a:latin typeface="微软雅黑" panose="020B0503020204020204" pitchFamily="34" charset="-122"/>
                <a:ea typeface="微软雅黑" panose="020B0503020204020204" pitchFamily="34" charset="-122"/>
              </a:rPr>
              <a:t>注：以上成分功效仅代表成分功效，</a:t>
            </a:r>
            <a:r>
              <a:rPr lang="zh-CN" altLang="en-US" sz="1200">
                <a:solidFill>
                  <a:schemeClr val="tx1"/>
                </a:solidFill>
                <a:latin typeface="微软雅黑" panose="020B0503020204020204" pitchFamily="34" charset="-122"/>
                <a:ea typeface="微软雅黑" panose="020B0503020204020204" pitchFamily="34" charset="-122"/>
                <a:sym typeface="+mn-ea"/>
              </a:rPr>
              <a:t>请勿用作宣传产品功效。</a:t>
            </a:r>
            <a:endParaRPr lang="zh-CN" altLang="en-US" sz="1200">
              <a:solidFill>
                <a:schemeClr val="tx1"/>
              </a:solidFill>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909320" y="2679700"/>
            <a:ext cx="5187315" cy="564515"/>
          </a:xfrm>
          <a:prstGeom prst="rect">
            <a:avLst/>
          </a:prstGeom>
          <a:noFill/>
          <a:ln>
            <a:solidFill>
              <a:schemeClr val="tx1"/>
            </a:solidFill>
            <a:prstDash val="dash"/>
          </a:ln>
        </p:spPr>
        <p:txBody>
          <a:bodyPr wrap="square" rtlCol="0">
            <a:spAutoFit/>
          </a:bodyPr>
          <a:p>
            <a:pPr>
              <a:lnSpc>
                <a:spcPct val="110000"/>
              </a:lnSpc>
            </a:pPr>
            <a:r>
              <a:rPr lang="zh-CN" altLang="en-US" sz="1400">
                <a:solidFill>
                  <a:schemeClr val="tx1"/>
                </a:solidFill>
                <a:latin typeface="微软雅黑" panose="020B0503020204020204" pitchFamily="34" charset="-122"/>
                <a:ea typeface="微软雅黑" panose="020B0503020204020204" pitchFamily="34" charset="-122"/>
              </a:rPr>
              <a:t>是一种从三毛榉树中提取出来的一种结构很简单、分子量很小的木糖衍生物，具有抗衰老活性。</a:t>
            </a:r>
            <a:endParaRPr lang="zh-CN" altLang="en-US" sz="140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6454775" y="1819275"/>
            <a:ext cx="5636260" cy="4360545"/>
          </a:xfrm>
          <a:prstGeom prst="rect">
            <a:avLst/>
          </a:prstGeom>
        </p:spPr>
      </p:pic>
      <p:pic>
        <p:nvPicPr>
          <p:cNvPr id="5" name="图片 4" descr="788a63570fb832296b2e34b47c29baf"/>
          <p:cNvPicPr>
            <a:picLocks noChangeAspect="1"/>
          </p:cNvPicPr>
          <p:nvPr/>
        </p:nvPicPr>
        <p:blipFill>
          <a:blip r:embed="rId5"/>
          <a:srcRect l="9893" t="7664" r="12955" b="8276"/>
          <a:stretch>
            <a:fillRect/>
          </a:stretch>
        </p:blipFill>
        <p:spPr>
          <a:xfrm>
            <a:off x="10916920" y="5434965"/>
            <a:ext cx="1311910" cy="1429385"/>
          </a:xfrm>
          <a:prstGeom prst="rect">
            <a:avLst/>
          </a:prstGeom>
        </p:spPr>
      </p:pic>
      <p:sp>
        <p:nvSpPr>
          <p:cNvPr id="7" name="文本框 6"/>
          <p:cNvSpPr txBox="1"/>
          <p:nvPr/>
        </p:nvSpPr>
        <p:spPr>
          <a:xfrm>
            <a:off x="2623820" y="371475"/>
            <a:ext cx="6883400" cy="521970"/>
          </a:xfrm>
          <a:prstGeom prst="rect">
            <a:avLst/>
          </a:prstGeom>
          <a:noFill/>
        </p:spPr>
        <p:txBody>
          <a:bodyPr wrap="square" rtlCol="0">
            <a:spAutoFit/>
          </a:bodyPr>
          <a:p>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高浓度玻色因加持</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抗皱、紧致更</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高效</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9" name="直接连接符 18"/>
          <p:cNvCxnSpPr/>
          <p:nvPr/>
        </p:nvCxnSpPr>
        <p:spPr>
          <a:xfrm>
            <a:off x="3784600" y="1050925"/>
            <a:ext cx="4578350" cy="13335"/>
          </a:xfrm>
          <a:prstGeom prst="line">
            <a:avLst/>
          </a:prstGeom>
          <a:ln w="12700" cmpd="sng">
            <a:solidFill>
              <a:schemeClr val="tx1"/>
            </a:solidFill>
            <a:prstDash val="solid"/>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13" name="标题 1"/>
          <p:cNvSpPr>
            <a:spLocks noGrp="1"/>
          </p:cNvSpPr>
          <p:nvPr/>
        </p:nvSpPr>
        <p:spPr>
          <a:xfrm>
            <a:off x="2597785" y="1483360"/>
            <a:ext cx="7038340" cy="139700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ysClr val="windowText" lastClr="000000"/>
                </a:solidFill>
                <a:latin typeface="Calibri" panose="020F0502020204030204" charset="0"/>
                <a:ea typeface="+mn-ea"/>
                <a:cs typeface="+mn-ea"/>
              </a:defRPr>
            </a:lvl1pPr>
          </a:lstStyle>
          <a:p>
            <a:pPr>
              <a:lnSpc>
                <a:spcPct val="200000"/>
              </a:lnSpc>
            </a:pPr>
            <a:r>
              <a:rPr lang="zh-CN" altLang="en-US" sz="4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产品特色</a:t>
            </a:r>
            <a:r>
              <a:rPr lang="en-US" altLang="zh-CN" sz="4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大牌对标品质</a:t>
            </a:r>
            <a:endParaRPr lang="zh-CN" altLang="en-US" sz="4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custDataLst>
              <p:tags r:id="rId3"/>
            </p:custDataLst>
          </p:nvPr>
        </p:nvSpPr>
        <p:spPr>
          <a:xfrm>
            <a:off x="2143020" y="3465195"/>
            <a:ext cx="934547" cy="922020"/>
          </a:xfrm>
          <a:prstGeom prst="rect">
            <a:avLst/>
          </a:prstGeom>
          <a:noFill/>
        </p:spPr>
        <p:txBody>
          <a:bodyPr wrap="square" rtlCol="0">
            <a:spAutoFit/>
          </a:bodyPr>
          <a:p>
            <a:r>
              <a:rPr lang="zh-CN" altLang="en-US" sz="5400" i="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sym typeface="微软雅黑" panose="020B0503020204020204" pitchFamily="34" charset="-122"/>
              </a:rPr>
              <a:t>绸</a:t>
            </a:r>
            <a:endParaRPr lang="zh-CN" altLang="en-US" sz="5400" i="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文本框 14"/>
          <p:cNvSpPr txBox="1"/>
          <p:nvPr>
            <p:custDataLst>
              <p:tags r:id="rId4"/>
            </p:custDataLst>
          </p:nvPr>
        </p:nvSpPr>
        <p:spPr>
          <a:xfrm>
            <a:off x="1447165" y="4598670"/>
            <a:ext cx="2666365" cy="1585595"/>
          </a:xfrm>
          <a:prstGeom prst="rect">
            <a:avLst/>
          </a:prstGeom>
          <a:noFill/>
        </p:spPr>
        <p:txBody>
          <a:bodyPr wrap="square" rtlCol="0">
            <a:spAutoFit/>
          </a:bodyPr>
          <a:p>
            <a:pPr indent="0">
              <a:lnSpc>
                <a:spcPct val="180000"/>
              </a:lnSpc>
              <a:buFont typeface="Arial" panose="020B0604020202020204" pitchFamily="34" charset="0"/>
              <a:buNone/>
            </a:pP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面霜绵密的</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质地</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80000"/>
              </a:lnSpc>
              <a:buFont typeface="Arial" panose="020B0604020202020204" pitchFamily="34" charset="0"/>
              <a:buNone/>
            </a:pP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丝绸般白色凝霜质感</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0">
              <a:lnSpc>
                <a:spcPct val="180000"/>
              </a:lnSpc>
              <a:buFont typeface="Arial" panose="020B0604020202020204" pitchFamily="34" charset="0"/>
              <a:buNone/>
            </a:pPr>
            <a:r>
              <a:rPr lang="zh-CN" altLang="en-US">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一触 细腻醇厚满蕴精粹</a:t>
            </a:r>
            <a:endParaRPr lang="zh-CN">
              <a:solidFill>
                <a:sysClr val="window" lastClr="FFFFFF">
                  <a:lumMod val="85000"/>
                </a:sys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框 16"/>
          <p:cNvSpPr txBox="1"/>
          <p:nvPr>
            <p:custDataLst>
              <p:tags r:id="rId5"/>
            </p:custDataLst>
          </p:nvPr>
        </p:nvSpPr>
        <p:spPr>
          <a:xfrm>
            <a:off x="5525665" y="3425825"/>
            <a:ext cx="934547" cy="922020"/>
          </a:xfrm>
          <a:prstGeom prst="rect">
            <a:avLst/>
          </a:prstGeom>
          <a:noFill/>
        </p:spPr>
        <p:txBody>
          <a:bodyPr wrap="square" rtlCol="0">
            <a:spAutoFit/>
          </a:bodyPr>
          <a:p>
            <a:r>
              <a:rPr lang="zh-CN" altLang="en-US" sz="5400" i="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rPr>
              <a:t>润</a:t>
            </a:r>
            <a:endParaRPr lang="zh-CN" altLang="en-US" sz="5400" i="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endParaRPr>
          </a:p>
        </p:txBody>
      </p:sp>
      <p:sp>
        <p:nvSpPr>
          <p:cNvPr id="18" name="文本框 17"/>
          <p:cNvSpPr txBox="1"/>
          <p:nvPr>
            <p:custDataLst>
              <p:tags r:id="rId6"/>
            </p:custDataLst>
          </p:nvPr>
        </p:nvSpPr>
        <p:spPr>
          <a:xfrm>
            <a:off x="4921250" y="4730750"/>
            <a:ext cx="3332480" cy="1627505"/>
          </a:xfrm>
          <a:prstGeom prst="rect">
            <a:avLst/>
          </a:prstGeom>
          <a:noFill/>
        </p:spPr>
        <p:txBody>
          <a:bodyPr wrap="square" rtlCol="0">
            <a:noAutofit/>
          </a:bodyPr>
          <a:p>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润而不油</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质地轻盈 软糯易延展  </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一抹</a:t>
            </a:r>
            <a:r>
              <a:rPr lang="en-US" altLang="zh-CN">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丝滑柔润沁融于肤</a:t>
            </a:r>
            <a:endParaRPr lang="zh-CN" altLang="en-US">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endParaRPr lang="en-US" altLang="zh-CN">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en-US" altLang="zh-CN">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solidFill>
                <a:sysClr val="window" lastClr="FFFFFF">
                  <a:lumMod val="95000"/>
                </a:sys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endParaRPr lang="zh-CN" altLang="en-US">
              <a:solidFill>
                <a:sysClr val="window" lastClr="FFFFFF">
                  <a:lumMod val="95000"/>
                </a:sys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endParaRPr lang="zh-CN" altLang="en-US">
              <a:solidFill>
                <a:sysClr val="window" lastClr="FFFFFF">
                  <a:lumMod val="95000"/>
                </a:sys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endParaRPr lang="zh-CN" altLang="en-US">
              <a:solidFill>
                <a:sysClr val="window" lastClr="FFFFFF">
                  <a:lumMod val="85000"/>
                </a:sys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custDataLst>
              <p:tags r:id="rId7"/>
            </p:custDataLst>
          </p:nvPr>
        </p:nvSpPr>
        <p:spPr>
          <a:xfrm>
            <a:off x="8858780" y="3409950"/>
            <a:ext cx="934547" cy="922020"/>
          </a:xfrm>
          <a:prstGeom prst="rect">
            <a:avLst/>
          </a:prstGeom>
          <a:noFill/>
        </p:spPr>
        <p:txBody>
          <a:bodyPr wrap="square" rtlCol="0">
            <a:spAutoFit/>
          </a:bodyPr>
          <a:p>
            <a:r>
              <a:rPr lang="zh-CN" altLang="en-US" sz="5400" i="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rPr>
              <a:t>光</a:t>
            </a:r>
            <a:endParaRPr lang="zh-CN" altLang="en-US" sz="5400" i="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endParaRPr>
          </a:p>
        </p:txBody>
      </p:sp>
      <p:sp>
        <p:nvSpPr>
          <p:cNvPr id="20" name="文本框 19"/>
          <p:cNvSpPr txBox="1"/>
          <p:nvPr>
            <p:custDataLst>
              <p:tags r:id="rId8"/>
            </p:custDataLst>
          </p:nvPr>
        </p:nvSpPr>
        <p:spPr>
          <a:xfrm>
            <a:off x="8359775" y="4654550"/>
            <a:ext cx="3150870" cy="1753235"/>
          </a:xfrm>
          <a:prstGeom prst="rect">
            <a:avLst/>
          </a:prstGeom>
          <a:noFill/>
        </p:spPr>
        <p:txBody>
          <a:bodyPr wrap="square" rtlCol="0">
            <a:spAutoFit/>
          </a:bodyPr>
          <a:p>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水光</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饱满</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水润肌肤，提亮肤色</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轻抚</a:t>
            </a:r>
            <a:r>
              <a:rPr lang="en-US" altLang="zh-CN">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光泽立显宛如柔裹丝缎</a:t>
            </a:r>
            <a:endParaRPr lang="zh-CN" altLang="en-US">
              <a:solidFill>
                <a:sysClr val="window" lastClr="FFFFFF">
                  <a:lumMod val="85000"/>
                </a:sysClr>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solidFill>
                <a:sysClr val="window" lastClr="FFFFFF">
                  <a:lumMod val="85000"/>
                </a:sys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1" name="直接连接符 20"/>
          <p:cNvCxnSpPr/>
          <p:nvPr/>
        </p:nvCxnSpPr>
        <p:spPr>
          <a:xfrm>
            <a:off x="1548130" y="4453255"/>
            <a:ext cx="1703070" cy="0"/>
          </a:xfrm>
          <a:prstGeom prst="line">
            <a:avLst/>
          </a:prstGeom>
          <a:noFill/>
          <a:ln w="44450" cap="flat" cmpd="sng" algn="ctr">
            <a:solidFill>
              <a:srgbClr val="F2BA02">
                <a:lumMod val="60000"/>
                <a:lumOff val="40000"/>
              </a:srgbClr>
            </a:solidFill>
            <a:prstDash val="solid"/>
            <a:miter lim="800000"/>
          </a:ln>
          <a:effectLst/>
        </p:spPr>
      </p:cxnSp>
      <p:cxnSp>
        <p:nvCxnSpPr>
          <p:cNvPr id="22" name="直接连接符 21"/>
          <p:cNvCxnSpPr/>
          <p:nvPr/>
        </p:nvCxnSpPr>
        <p:spPr>
          <a:xfrm>
            <a:off x="4920615" y="4438650"/>
            <a:ext cx="1703070" cy="0"/>
          </a:xfrm>
          <a:prstGeom prst="line">
            <a:avLst/>
          </a:prstGeom>
          <a:noFill/>
          <a:ln w="44450" cap="flat" cmpd="sng" algn="ctr">
            <a:solidFill>
              <a:srgbClr val="F2BA02">
                <a:lumMod val="60000"/>
                <a:lumOff val="40000"/>
              </a:srgbClr>
            </a:solidFill>
            <a:prstDash val="solid"/>
            <a:miter lim="800000"/>
          </a:ln>
          <a:effectLst/>
        </p:spPr>
      </p:cxnSp>
      <p:cxnSp>
        <p:nvCxnSpPr>
          <p:cNvPr id="23" name="直接连接符 22"/>
          <p:cNvCxnSpPr/>
          <p:nvPr/>
        </p:nvCxnSpPr>
        <p:spPr>
          <a:xfrm>
            <a:off x="8397875" y="4358005"/>
            <a:ext cx="1703070" cy="0"/>
          </a:xfrm>
          <a:prstGeom prst="line">
            <a:avLst/>
          </a:prstGeom>
          <a:noFill/>
          <a:ln w="44450" cap="flat" cmpd="sng" algn="ctr">
            <a:solidFill>
              <a:srgbClr val="F2BA02">
                <a:lumMod val="60000"/>
                <a:lumOff val="40000"/>
              </a:srgbClr>
            </a:solidFill>
            <a:prstDash val="solid"/>
            <a:miter lim="800000"/>
          </a:ln>
          <a:effectLst/>
        </p:spPr>
      </p:cxnSp>
      <p:sp>
        <p:nvSpPr>
          <p:cNvPr id="2" name="文本框 1"/>
          <p:cNvSpPr txBox="1"/>
          <p:nvPr/>
        </p:nvSpPr>
        <p:spPr>
          <a:xfrm>
            <a:off x="4050030" y="381635"/>
            <a:ext cx="4090670" cy="583565"/>
          </a:xfrm>
          <a:prstGeom prst="rect">
            <a:avLst/>
          </a:prstGeom>
          <a:noFill/>
        </p:spPr>
        <p:txBody>
          <a:bodyPr wrap="square" rtlCol="0">
            <a:spAutoFit/>
          </a:bodyPr>
          <a:p>
            <a:pPr algn="ctr"/>
            <a:r>
              <a:rPr lang="zh-CN" altLang="en-US" sz="3200" b="1">
                <a:latin typeface="微软雅黑" panose="020B0503020204020204" pitchFamily="34" charset="-122"/>
                <a:ea typeface="微软雅黑" panose="020B0503020204020204" pitchFamily="34" charset="-122"/>
              </a:rPr>
              <a:t>效果对标品质</a:t>
            </a:r>
            <a:endParaRPr lang="zh-CN" altLang="en-US" sz="3200" b="1">
              <a:latin typeface="微软雅黑" panose="020B0503020204020204" pitchFamily="34" charset="-122"/>
              <a:ea typeface="微软雅黑" panose="020B0503020204020204" pitchFamily="34" charset="-122"/>
            </a:endParaRPr>
          </a:p>
        </p:txBody>
      </p:sp>
      <p:sp>
        <p:nvSpPr>
          <p:cNvPr id="12" name="右箭头 11"/>
          <p:cNvSpPr/>
          <p:nvPr/>
        </p:nvSpPr>
        <p:spPr>
          <a:xfrm rot="5400000">
            <a:off x="5584190" y="721360"/>
            <a:ext cx="947420" cy="1616075"/>
          </a:xfrm>
          <a:prstGeom prst="rightArrow">
            <a:avLst>
              <a:gd name="adj1" fmla="val 50000"/>
              <a:gd name="adj2" fmla="val 4996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 name="矩形 9"/>
          <p:cNvSpPr/>
          <p:nvPr/>
        </p:nvSpPr>
        <p:spPr>
          <a:xfrm>
            <a:off x="6178550" y="2219325"/>
            <a:ext cx="5909945" cy="4454525"/>
          </a:xfrm>
          <a:prstGeom prst="rect">
            <a:avLst/>
          </a:prstGeom>
          <a:solidFill>
            <a:schemeClr val="bg1">
              <a:lumMod val="8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p:cNvPicPr/>
          <p:nvPr/>
        </p:nvPicPr>
        <p:blipFill>
          <a:blip r:embed="rId2"/>
          <a:stretch>
            <a:fillRect/>
          </a:stretch>
        </p:blipFill>
        <p:spPr>
          <a:xfrm>
            <a:off x="6177915" y="2219325"/>
            <a:ext cx="5694680" cy="4248150"/>
          </a:xfrm>
          <a:prstGeom prst="rect">
            <a:avLst/>
          </a:prstGeom>
        </p:spPr>
      </p:pic>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3" cstate="print"/>
            <a:stretch>
              <a:fillRect/>
            </a:stretch>
          </a:blipFill>
        </p:spPr>
        <p:txBody>
          <a:bodyPr wrap="square" lIns="0" tIns="0" rIns="0" bIns="0" rtlCol="0"/>
          <a:p>
            <a:pPr>
              <a:lnSpc>
                <a:spcPct val="30000"/>
              </a:lnSpc>
            </a:pPr>
          </a:p>
        </p:txBody>
      </p:sp>
      <p:sp>
        <p:nvSpPr>
          <p:cNvPr id="2" name="文本框 1"/>
          <p:cNvSpPr txBox="1"/>
          <p:nvPr/>
        </p:nvSpPr>
        <p:spPr>
          <a:xfrm>
            <a:off x="3216275" y="432435"/>
            <a:ext cx="6593205" cy="521970"/>
          </a:xfrm>
          <a:prstGeom prst="rect">
            <a:avLst/>
          </a:prstGeom>
          <a:noFill/>
        </p:spPr>
        <p:txBody>
          <a:bodyPr wrap="square" rtlCol="0">
            <a:spAutoFit/>
          </a:bodyPr>
          <a:p>
            <a:pPr algn="ct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紧致抗皱</a:t>
            </a:r>
            <a: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凝驻时光</a:t>
            </a:r>
            <a: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解除肌肤初老警报</a:t>
            </a:r>
            <a:endPar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descr="微信图片_20240802105654"/>
          <p:cNvPicPr>
            <a:picLocks noChangeAspect="1"/>
          </p:cNvPicPr>
          <p:nvPr/>
        </p:nvPicPr>
        <p:blipFill>
          <a:blip r:embed="rId4"/>
          <a:stretch>
            <a:fillRect/>
          </a:stretch>
        </p:blipFill>
        <p:spPr>
          <a:xfrm>
            <a:off x="5391785" y="5018405"/>
            <a:ext cx="1802765" cy="1802765"/>
          </a:xfrm>
          <a:prstGeom prst="rect">
            <a:avLst/>
          </a:prstGeom>
          <a:effectLst>
            <a:outerShdw blurRad="76200" dir="18900000" sy="23000" kx="-1200000" algn="bl" rotWithShape="0">
              <a:prstClr val="black">
                <a:alpha val="20000"/>
              </a:prstClr>
            </a:outerShdw>
          </a:effectLst>
        </p:spPr>
      </p:pic>
      <p:sp>
        <p:nvSpPr>
          <p:cNvPr id="8" name="文本框 7"/>
          <p:cNvSpPr txBox="1"/>
          <p:nvPr>
            <p:custDataLst>
              <p:tags r:id="rId5"/>
            </p:custDataLst>
          </p:nvPr>
        </p:nvSpPr>
        <p:spPr>
          <a:xfrm>
            <a:off x="1090930" y="2120900"/>
            <a:ext cx="4120515" cy="1153160"/>
          </a:xfrm>
          <a:prstGeom prst="rect">
            <a:avLst/>
          </a:prstGeom>
          <a:noFill/>
        </p:spPr>
        <p:txBody>
          <a:bodyPr wrap="square" rtlCol="0">
            <a:spAutoFit/>
          </a:bodyPr>
          <a:p>
            <a:pPr marL="285750" indent="-285750" algn="l">
              <a:lnSpc>
                <a:spcPct val="150000"/>
              </a:lnSpc>
              <a:buFont typeface="Wingdings" panose="05000000000000000000" charset="0"/>
              <a:buChar char="Ø"/>
            </a:pPr>
            <a:r>
              <a:rPr lang="zh-CN" altLang="en-US" b="1">
                <a:latin typeface="微软雅黑" panose="020B0503020204020204" pitchFamily="34" charset="-122"/>
                <a:ea typeface="微软雅黑" panose="020B0503020204020204" pitchFamily="34" charset="-122"/>
              </a:rPr>
              <a:t>紧致提拉</a:t>
            </a:r>
            <a:endParaRPr lang="zh-CN" altLang="en-US" b="1">
              <a:latin typeface="微软雅黑" panose="020B0503020204020204" pitchFamily="34" charset="-122"/>
              <a:ea typeface="微软雅黑" panose="020B0503020204020204" pitchFamily="34" charset="-122"/>
            </a:endParaRPr>
          </a:p>
          <a:p>
            <a:pPr algn="l">
              <a:lnSpc>
                <a:spcPct val="150000"/>
              </a:lnSpc>
            </a:pPr>
            <a:r>
              <a:rPr lang="zh-CN" altLang="en-US" sz="1400">
                <a:latin typeface="微软雅黑" panose="020B0503020204020204" pitchFamily="34" charset="-122"/>
                <a:ea typeface="微软雅黑" panose="020B0503020204020204" pitchFamily="34" charset="-122"/>
              </a:rPr>
              <a:t>超分子玻色因，促生胶原，直达肌底，建立面部支撑网，充盈肌底，</a:t>
            </a:r>
            <a:r>
              <a:rPr lang="zh-CN" altLang="en-US" sz="1400">
                <a:latin typeface="微软雅黑" panose="020B0503020204020204" pitchFamily="34" charset="-122"/>
                <a:ea typeface="微软雅黑" panose="020B0503020204020204" pitchFamily="34" charset="-122"/>
                <a:sym typeface="+mn-ea"/>
              </a:rPr>
              <a:t>紧致轮廓，肌肤更显紧致</a:t>
            </a:r>
            <a:endParaRPr lang="zh-CN" altLang="en-US" sz="1400">
              <a:latin typeface="微软雅黑" panose="020B0503020204020204" pitchFamily="34" charset="-122"/>
              <a:ea typeface="微软雅黑" panose="020B0503020204020204" pitchFamily="34" charset="-122"/>
              <a:sym typeface="+mn-ea"/>
            </a:endParaRPr>
          </a:p>
        </p:txBody>
      </p:sp>
      <p:sp>
        <p:nvSpPr>
          <p:cNvPr id="3" name="文本框 2"/>
          <p:cNvSpPr txBox="1"/>
          <p:nvPr>
            <p:custDataLst>
              <p:tags r:id="rId6"/>
            </p:custDataLst>
          </p:nvPr>
        </p:nvSpPr>
        <p:spPr>
          <a:xfrm>
            <a:off x="1090930" y="3619500"/>
            <a:ext cx="4120515" cy="1153160"/>
          </a:xfrm>
          <a:prstGeom prst="rect">
            <a:avLst/>
          </a:prstGeom>
          <a:noFill/>
        </p:spPr>
        <p:txBody>
          <a:bodyPr wrap="square" rtlCol="0">
            <a:spAutoFit/>
          </a:bodyPr>
          <a:p>
            <a:pPr marL="285750" indent="-285750" algn="l">
              <a:lnSpc>
                <a:spcPct val="150000"/>
              </a:lnSpc>
              <a:buFont typeface="Wingdings" panose="05000000000000000000" charset="0"/>
              <a:buChar char="Ø"/>
            </a:pPr>
            <a:r>
              <a:rPr lang="zh-CN" altLang="en-US" b="1">
                <a:latin typeface="微软雅黑" panose="020B0503020204020204" pitchFamily="34" charset="-122"/>
                <a:ea typeface="微软雅黑" panose="020B0503020204020204" pitchFamily="34" charset="-122"/>
              </a:rPr>
              <a:t>抗皱</a:t>
            </a:r>
            <a:r>
              <a:rPr lang="zh-CN"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抚纹</a:t>
            </a:r>
            <a:endParaRPr lang="zh-CN" altLang="en-US" b="1">
              <a:latin typeface="微软雅黑" panose="020B0503020204020204" pitchFamily="34" charset="-122"/>
              <a:ea typeface="微软雅黑" panose="020B0503020204020204" pitchFamily="34" charset="-122"/>
            </a:endParaRPr>
          </a:p>
          <a:p>
            <a:pPr>
              <a:lnSpc>
                <a:spcPct val="150000"/>
              </a:lnSpc>
            </a:pPr>
            <a:r>
              <a:rPr 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玻色因协同多种活性成分，营养嫩肤，</a:t>
            </a:r>
            <a:r>
              <a:rPr lang="zh-CN" altLang="en-US" sz="1400">
                <a:latin typeface="微软雅黑" panose="020B0503020204020204" pitchFamily="34" charset="-122"/>
                <a:ea typeface="微软雅黑" panose="020B0503020204020204" pitchFamily="34" charset="-122"/>
                <a:sym typeface="+mn-ea"/>
              </a:rPr>
              <a:t>改善肌肤干纹，细纹，松弛现象，肌肤紧致有活力</a:t>
            </a:r>
            <a:endParaRPr lang="zh-CN" altLang="en-US" sz="1400">
              <a:latin typeface="微软雅黑" panose="020B0503020204020204" pitchFamily="34" charset="-122"/>
              <a:ea typeface="微软雅黑" panose="020B0503020204020204" pitchFamily="34" charset="-122"/>
              <a:sym typeface="+mn-ea"/>
            </a:endParaRPr>
          </a:p>
        </p:txBody>
      </p:sp>
      <p:sp>
        <p:nvSpPr>
          <p:cNvPr id="5" name="文本框 4"/>
          <p:cNvSpPr txBox="1"/>
          <p:nvPr>
            <p:custDataLst>
              <p:tags r:id="rId7"/>
            </p:custDataLst>
          </p:nvPr>
        </p:nvSpPr>
        <p:spPr>
          <a:xfrm>
            <a:off x="1090930" y="5136515"/>
            <a:ext cx="4120515" cy="1153160"/>
          </a:xfrm>
          <a:prstGeom prst="rect">
            <a:avLst/>
          </a:prstGeom>
          <a:noFill/>
        </p:spPr>
        <p:txBody>
          <a:bodyPr wrap="square" rtlCol="0">
            <a:spAutoFit/>
          </a:bodyPr>
          <a:p>
            <a:pPr marL="285750" indent="-285750" algn="l">
              <a:lnSpc>
                <a:spcPct val="150000"/>
              </a:lnSpc>
              <a:buFont typeface="Wingdings" panose="05000000000000000000" charset="0"/>
              <a:buChar char="Ø"/>
            </a:pPr>
            <a:r>
              <a:rPr lang="zh-CN" altLang="en-US" b="1">
                <a:latin typeface="微软雅黑" panose="020B0503020204020204" pitchFamily="34" charset="-122"/>
                <a:ea typeface="微软雅黑" panose="020B0503020204020204" pitchFamily="34" charset="-122"/>
                <a:sym typeface="+mn-ea"/>
              </a:rPr>
              <a:t>赋活新生</a:t>
            </a:r>
            <a:endParaRPr lang="zh-CN" altLang="en-US" b="1">
              <a:latin typeface="微软雅黑" panose="020B0503020204020204" pitchFamily="34" charset="-122"/>
              <a:ea typeface="微软雅黑" panose="020B0503020204020204" pitchFamily="34" charset="-122"/>
            </a:endParaRPr>
          </a:p>
          <a:p>
            <a:pPr>
              <a:lnSpc>
                <a:spcPct val="150000"/>
              </a:lnSpc>
            </a:pPr>
            <a:r>
              <a:rPr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调理肌肤微生态</a:t>
            </a:r>
            <a:r>
              <a:rPr 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latin typeface="微软雅黑" panose="020B0503020204020204" pitchFamily="34" charset="-122"/>
                <a:ea typeface="微软雅黑" panose="020B0503020204020204" pitchFamily="34" charset="-122"/>
                <a:sym typeface="+mn-ea"/>
              </a:rPr>
              <a:t>加速肌肤微循环，</a:t>
            </a:r>
            <a:r>
              <a:rPr lang="zh-CN" sz="1400" dirty="0" smtClean="0">
                <a:latin typeface="微软雅黑" panose="020B0503020204020204" pitchFamily="34" charset="-122"/>
                <a:ea typeface="微软雅黑" panose="020B0503020204020204" pitchFamily="34" charset="-122"/>
                <a:cs typeface="Arial" panose="020B0604020202020204" pitchFamily="34" charset="0"/>
                <a:sym typeface="+mn-ea"/>
              </a:rPr>
              <a:t>有效赋活肌肤，</a:t>
            </a:r>
            <a:r>
              <a:rPr lang="zh-CN" altLang="en-US" sz="1400">
                <a:latin typeface="微软雅黑" panose="020B0503020204020204" pitchFamily="34" charset="-122"/>
                <a:ea typeface="微软雅黑" panose="020B0503020204020204" pitchFamily="34" charset="-122"/>
                <a:sym typeface="+mn-ea"/>
              </a:rPr>
              <a:t>强韧肌底，抗皱淡纹、</a:t>
            </a:r>
            <a:r>
              <a:rPr lang="zh-CN" sz="1400" dirty="0" smtClean="0">
                <a:latin typeface="微软雅黑" panose="020B0503020204020204" pitchFamily="34" charset="-122"/>
                <a:ea typeface="微软雅黑" panose="020B0503020204020204" pitchFamily="34" charset="-122"/>
                <a:cs typeface="Arial" panose="020B0604020202020204" pitchFamily="34" charset="0"/>
                <a:sym typeface="+mn-ea"/>
              </a:rPr>
              <a:t>恢复肌肤饱满健康状态。</a:t>
            </a:r>
            <a:endParaRPr lang="zh-CN" sz="1400" dirty="0" smtClean="0">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2" name="文本框 11"/>
          <p:cNvSpPr txBox="1"/>
          <p:nvPr/>
        </p:nvSpPr>
        <p:spPr>
          <a:xfrm>
            <a:off x="3893185" y="915035"/>
            <a:ext cx="5003165" cy="1014730"/>
          </a:xfrm>
          <a:prstGeom prst="rect">
            <a:avLst/>
          </a:prstGeom>
          <a:noFill/>
        </p:spPr>
        <p:txBody>
          <a:bodyPr wrap="square" rtlCol="0">
            <a:spAutoFit/>
          </a:bodyPr>
          <a:p>
            <a:pPr algn="ctr">
              <a:lnSpc>
                <a:spcPct val="150000"/>
              </a:lnSpc>
            </a:pPr>
            <a:r>
              <a:rPr lang="zh-CN" altLang="en-US" sz="2000" b="1">
                <a:solidFill>
                  <a:schemeClr val="tx1"/>
                </a:solidFill>
                <a:latin typeface="微软雅黑" panose="020B0503020204020204" pitchFamily="34" charset="-122"/>
                <a:ea typeface="微软雅黑" panose="020B0503020204020204" pitchFamily="34" charset="-122"/>
              </a:rPr>
              <a:t>横向抚纹淡皱</a:t>
            </a:r>
            <a:r>
              <a:rPr lang="en-US" altLang="zh-CN" sz="2000" b="1">
                <a:solidFill>
                  <a:schemeClr val="tx1"/>
                </a:solidFill>
                <a:latin typeface="微软雅黑" panose="020B0503020204020204" pitchFamily="34" charset="-122"/>
                <a:ea typeface="微软雅黑" panose="020B0503020204020204" pitchFamily="34" charset="-122"/>
              </a:rPr>
              <a:t>  </a:t>
            </a:r>
            <a:r>
              <a:rPr lang="zh-CN" altLang="en-US" sz="2000" b="1">
                <a:solidFill>
                  <a:schemeClr val="tx1"/>
                </a:solidFill>
                <a:latin typeface="微软雅黑" panose="020B0503020204020204" pitchFamily="34" charset="-122"/>
                <a:ea typeface="微软雅黑" panose="020B0503020204020204" pitchFamily="34" charset="-122"/>
              </a:rPr>
              <a:t>纵向提拉</a:t>
            </a:r>
            <a:r>
              <a:rPr lang="zh-CN" altLang="en-US" sz="2000" b="1">
                <a:solidFill>
                  <a:schemeClr val="tx1"/>
                </a:solidFill>
                <a:latin typeface="微软雅黑" panose="020B0503020204020204" pitchFamily="34" charset="-122"/>
                <a:ea typeface="微软雅黑" panose="020B0503020204020204" pitchFamily="34" charset="-122"/>
              </a:rPr>
              <a:t>紧致</a:t>
            </a:r>
            <a:endParaRPr lang="zh-CN" altLang="en-US" sz="2000" b="1">
              <a:solidFill>
                <a:schemeClr val="tx1"/>
              </a:solidFill>
              <a:latin typeface="微软雅黑" panose="020B0503020204020204" pitchFamily="34" charset="-122"/>
              <a:ea typeface="微软雅黑" panose="020B0503020204020204" pitchFamily="34" charset="-122"/>
            </a:endParaRPr>
          </a:p>
          <a:p>
            <a:pPr algn="ctr">
              <a:lnSpc>
                <a:spcPct val="150000"/>
              </a:lnSpc>
            </a:pPr>
            <a:r>
              <a:rPr lang="zh-CN" altLang="en-US" sz="2000" b="1">
                <a:solidFill>
                  <a:schemeClr val="tx1"/>
                </a:solidFill>
                <a:latin typeface="微软雅黑" panose="020B0503020204020204" pitchFamily="34" charset="-122"/>
                <a:ea typeface="微软雅黑" panose="020B0503020204020204" pitchFamily="34" charset="-122"/>
              </a:rPr>
              <a:t>击退</a:t>
            </a:r>
            <a:r>
              <a:rPr lang="en-US" altLang="zh-CN" sz="2000" b="1">
                <a:solidFill>
                  <a:schemeClr val="tx1"/>
                </a:solidFill>
                <a:latin typeface="微软雅黑" panose="020B0503020204020204" pitchFamily="34" charset="-122"/>
                <a:ea typeface="微软雅黑" panose="020B0503020204020204" pitchFamily="34" charset="-122"/>
              </a:rPr>
              <a:t>“</a:t>
            </a:r>
            <a:r>
              <a:rPr lang="zh-CN" altLang="en-US" sz="2000" b="1">
                <a:solidFill>
                  <a:schemeClr val="tx1"/>
                </a:solidFill>
                <a:latin typeface="微软雅黑" panose="020B0503020204020204" pitchFamily="34" charset="-122"/>
                <a:ea typeface="微软雅黑" panose="020B0503020204020204" pitchFamily="34" charset="-122"/>
              </a:rPr>
              <a:t>松、垮、纹</a:t>
            </a:r>
            <a:r>
              <a:rPr lang="en-US" altLang="zh-CN" sz="2000" b="1">
                <a:solidFill>
                  <a:schemeClr val="tx1"/>
                </a:solidFill>
                <a:latin typeface="微软雅黑" panose="020B0503020204020204" pitchFamily="34" charset="-122"/>
                <a:ea typeface="微软雅黑" panose="020B0503020204020204" pitchFamily="34" charset="-122"/>
              </a:rPr>
              <a:t>”</a:t>
            </a:r>
            <a:r>
              <a:rPr lang="zh-CN" altLang="en-US" sz="2000" b="1">
                <a:solidFill>
                  <a:schemeClr val="tx1"/>
                </a:solidFill>
                <a:latin typeface="微软雅黑" panose="020B0503020204020204" pitchFamily="34" charset="-122"/>
                <a:ea typeface="微软雅黑" panose="020B0503020204020204" pitchFamily="34" charset="-122"/>
              </a:rPr>
              <a:t>展现肌肤靓丽</a:t>
            </a:r>
            <a:r>
              <a:rPr lang="zh-CN" altLang="en-US" sz="2000" b="1">
                <a:solidFill>
                  <a:schemeClr val="tx1"/>
                </a:solidFill>
                <a:latin typeface="微软雅黑" panose="020B0503020204020204" pitchFamily="34" charset="-122"/>
                <a:ea typeface="微软雅黑" panose="020B0503020204020204" pitchFamily="34" charset="-122"/>
              </a:rPr>
              <a:t>光彩</a:t>
            </a:r>
            <a:endParaRPr lang="zh-CN" altLang="en-US" sz="20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9"/>
          <p:cNvGrpSpPr/>
          <p:nvPr/>
        </p:nvGrpSpPr>
        <p:grpSpPr>
          <a:xfrm>
            <a:off x="0" y="0"/>
            <a:ext cx="12191365" cy="6877050"/>
            <a:chOff x="0" y="0"/>
            <a:chExt cx="19199" cy="10830"/>
          </a:xfrm>
        </p:grpSpPr>
        <p:pic>
          <p:nvPicPr>
            <p:cNvPr id="8" name="图片 7"/>
            <p:cNvPicPr>
              <a:picLocks noChangeAspect="1"/>
            </p:cNvPicPr>
            <p:nvPr/>
          </p:nvPicPr>
          <p:blipFill>
            <a:blip r:embed="rId1"/>
            <a:stretch>
              <a:fillRect/>
            </a:stretch>
          </p:blipFill>
          <p:spPr>
            <a:xfrm>
              <a:off x="0" y="0"/>
              <a:ext cx="3924" cy="10831"/>
            </a:xfrm>
            <a:prstGeom prst="rect">
              <a:avLst/>
            </a:prstGeom>
          </p:spPr>
        </p:pic>
        <p:pic>
          <p:nvPicPr>
            <p:cNvPr id="7" name="https://photo-static-api.fotomore.com/creative/vcg/400/new/VCG41N870898088.jpg?uid=386&amp;timestamp=1722394933&amp;sign=fc0fb8161eeedae9a91e958cd4ce6cb6" descr="年轻漂亮的女人"/>
            <p:cNvPicPr>
              <a:picLocks noChangeAspect="1"/>
            </p:cNvPicPr>
            <p:nvPr/>
          </p:nvPicPr>
          <p:blipFill>
            <a:blip r:embed="rId2"/>
            <a:stretch>
              <a:fillRect/>
            </a:stretch>
          </p:blipFill>
          <p:spPr>
            <a:xfrm>
              <a:off x="2997" y="0"/>
              <a:ext cx="16203" cy="10800"/>
            </a:xfrm>
            <a:prstGeom prst="rect">
              <a:avLst/>
            </a:prstGeom>
          </p:spPr>
        </p:pic>
      </p:grpSp>
      <p:sp>
        <p:nvSpPr>
          <p:cNvPr id="11" name="文本框 10"/>
          <p:cNvSpPr txBox="1"/>
          <p:nvPr/>
        </p:nvSpPr>
        <p:spPr>
          <a:xfrm>
            <a:off x="1202690" y="1997710"/>
            <a:ext cx="5615940" cy="3929380"/>
          </a:xfrm>
          <a:prstGeom prst="rect">
            <a:avLst/>
          </a:prstGeom>
          <a:noFill/>
        </p:spPr>
        <p:txBody>
          <a:bodyPr wrap="square" rtlCol="0">
            <a:spAutoFit/>
          </a:bodyPr>
          <a:p>
            <a:pPr>
              <a:lnSpc>
                <a:spcPct val="160000"/>
              </a:lnSpc>
            </a:pPr>
            <a:r>
              <a:rPr lang="en-US" altLang="zh-CN" sz="4400">
                <a:solidFill>
                  <a:schemeClr val="bg1">
                    <a:lumMod val="95000"/>
                  </a:schemeClr>
                </a:solidFill>
                <a:latin typeface="汉仪粗宋简" panose="02010600000101010101" charset="-122"/>
                <a:ea typeface="汉仪粗宋简" panose="02010600000101010101" charset="-122"/>
                <a:cs typeface="汉仪粗宋简" panose="02010600000101010101" charset="-122"/>
              </a:rPr>
              <a:t>  </a:t>
            </a:r>
            <a:r>
              <a:rPr lang="zh-CN" altLang="en-US" sz="4400">
                <a:solidFill>
                  <a:schemeClr val="bg1">
                    <a:lumMod val="95000"/>
                  </a:schemeClr>
                </a:solidFill>
                <a:latin typeface="汉仪粗宋简" panose="02010600000101010101" charset="-122"/>
                <a:ea typeface="汉仪粗宋简" panose="02010600000101010101" charset="-122"/>
                <a:cs typeface="汉仪粗宋简" panose="02010600000101010101" charset="-122"/>
              </a:rPr>
              <a:t>手握</a:t>
            </a:r>
            <a:r>
              <a:rPr lang="en-US" altLang="zh-CN" sz="4400">
                <a:solidFill>
                  <a:schemeClr val="bg1">
                    <a:lumMod val="95000"/>
                  </a:schemeClr>
                </a:solidFill>
                <a:latin typeface="汉仪粗宋简" panose="02010600000101010101" charset="-122"/>
                <a:ea typeface="汉仪粗宋简" panose="02010600000101010101" charset="-122"/>
                <a:cs typeface="汉仪粗宋简" panose="02010600000101010101" charset="-122"/>
              </a:rPr>
              <a:t>“</a:t>
            </a:r>
            <a:r>
              <a:rPr lang="zh-CN" altLang="en-US" sz="4400">
                <a:solidFill>
                  <a:schemeClr val="bg1">
                    <a:lumMod val="95000"/>
                  </a:schemeClr>
                </a:solidFill>
                <a:latin typeface="汉仪粗宋简" panose="02010600000101010101" charset="-122"/>
                <a:ea typeface="汉仪粗宋简" panose="02010600000101010101" charset="-122"/>
                <a:cs typeface="汉仪粗宋简" panose="02010600000101010101" charset="-122"/>
              </a:rPr>
              <a:t>黑匣子</a:t>
            </a:r>
            <a:r>
              <a:rPr lang="en-US" altLang="zh-CN" sz="4400">
                <a:solidFill>
                  <a:schemeClr val="bg1">
                    <a:lumMod val="95000"/>
                  </a:schemeClr>
                </a:solidFill>
                <a:latin typeface="汉仪粗宋简" panose="02010600000101010101" charset="-122"/>
                <a:ea typeface="汉仪粗宋简" panose="02010600000101010101" charset="-122"/>
                <a:cs typeface="汉仪粗宋简" panose="02010600000101010101" charset="-122"/>
              </a:rPr>
              <a:t>” </a:t>
            </a:r>
            <a:endParaRPr lang="en-US" altLang="zh-CN" sz="4400">
              <a:solidFill>
                <a:schemeClr val="bg1">
                  <a:lumMod val="95000"/>
                </a:schemeClr>
              </a:solidFill>
              <a:latin typeface="汉仪粗宋简" panose="02010600000101010101" charset="-122"/>
              <a:ea typeface="汉仪粗宋简" panose="02010600000101010101" charset="-122"/>
              <a:cs typeface="汉仪粗宋简" panose="02010600000101010101" charset="-122"/>
            </a:endParaRPr>
          </a:p>
          <a:p>
            <a:pPr>
              <a:lnSpc>
                <a:spcPct val="160000"/>
              </a:lnSpc>
            </a:pPr>
            <a:r>
              <a:rPr lang="zh-CN" altLang="en-US" sz="4400">
                <a:solidFill>
                  <a:schemeClr val="bg1">
                    <a:lumMod val="95000"/>
                  </a:schemeClr>
                </a:solidFill>
                <a:latin typeface="汉仪粗宋简" panose="02010600000101010101" charset="-122"/>
                <a:ea typeface="汉仪粗宋简" panose="02010600000101010101" charset="-122"/>
                <a:cs typeface="汉仪粗宋简" panose="02010600000101010101" charset="-122"/>
              </a:rPr>
              <a:t>解锁抗皱</a:t>
            </a:r>
            <a:r>
              <a:rPr lang="en-US" altLang="zh-CN" sz="4400">
                <a:solidFill>
                  <a:schemeClr val="bg1">
                    <a:lumMod val="95000"/>
                  </a:schemeClr>
                </a:solidFill>
                <a:latin typeface="汉仪粗宋简" panose="02010600000101010101" charset="-122"/>
                <a:ea typeface="汉仪粗宋简" panose="02010600000101010101" charset="-122"/>
                <a:cs typeface="汉仪粗宋简" panose="02010600000101010101" charset="-122"/>
              </a:rPr>
              <a:t>“</a:t>
            </a:r>
            <a:r>
              <a:rPr lang="zh-CN" altLang="en-US" sz="4400">
                <a:gradFill>
                  <a:gsLst>
                    <a:gs pos="50000">
                      <a:schemeClr val="accent3"/>
                    </a:gs>
                    <a:gs pos="0">
                      <a:schemeClr val="accent3">
                        <a:lumMod val="25000"/>
                        <a:lumOff val="75000"/>
                      </a:schemeClr>
                    </a:gs>
                    <a:gs pos="100000">
                      <a:schemeClr val="accent3">
                        <a:lumMod val="85000"/>
                      </a:schemeClr>
                    </a:gs>
                  </a:gsLst>
                  <a:lin ang="5400000" scaled="1"/>
                </a:gradFill>
                <a:latin typeface="汉仪粗宋简" panose="02010600000101010101" charset="-122"/>
                <a:ea typeface="汉仪粗宋简" panose="02010600000101010101" charset="-122"/>
                <a:cs typeface="汉仪粗宋简" panose="02010600000101010101" charset="-122"/>
              </a:rPr>
              <a:t>金字塔</a:t>
            </a:r>
            <a:r>
              <a:rPr lang="en-US" altLang="zh-CN" sz="4400">
                <a:solidFill>
                  <a:schemeClr val="bg1">
                    <a:lumMod val="95000"/>
                  </a:schemeClr>
                </a:solidFill>
                <a:latin typeface="汉仪粗宋简" panose="02010600000101010101" charset="-122"/>
                <a:ea typeface="汉仪粗宋简" panose="02010600000101010101" charset="-122"/>
                <a:cs typeface="汉仪粗宋简" panose="02010600000101010101" charset="-122"/>
              </a:rPr>
              <a:t>”</a:t>
            </a:r>
            <a:endParaRPr lang="zh-CN" altLang="en-US" sz="4400">
              <a:solidFill>
                <a:schemeClr val="bg1">
                  <a:lumMod val="95000"/>
                </a:schemeClr>
              </a:solidFill>
              <a:latin typeface="汉仪粗宋简" panose="02010600000101010101" charset="-122"/>
              <a:ea typeface="汉仪粗宋简" panose="02010600000101010101" charset="-122"/>
              <a:cs typeface="汉仪粗宋简" panose="02010600000101010101" charset="-122"/>
            </a:endParaRPr>
          </a:p>
          <a:p>
            <a:pPr>
              <a:lnSpc>
                <a:spcPct val="170000"/>
              </a:lnSpc>
            </a:pPr>
            <a:r>
              <a:rPr lang="en-US" altLang="zh-CN"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70000"/>
              </a:lnSpc>
            </a:pPr>
            <a:r>
              <a:rPr lang="en-US" altLang="zh-CN"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rPr>
              <a:t>抗老</a:t>
            </a:r>
            <a:r>
              <a:rPr lang="zh-CN" altLang="en-US"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护肤这条路</a:t>
            </a:r>
            <a:r>
              <a:rPr lang="zh-CN" altLang="en-US"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rPr>
              <a:t>屹立于金字塔尖</a:t>
            </a:r>
            <a:r>
              <a:rPr lang="en-US" altLang="zh-CN"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rPr>
              <a:t>就连20+女孩都早已经深谙此道，抗老必须</a:t>
            </a:r>
            <a:r>
              <a:rPr lang="zh-CN" altLang="en-US"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rPr>
              <a:t>要趁早了，</a:t>
            </a:r>
            <a:r>
              <a:rPr lang="zh-CN" altLang="en-US"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rPr>
              <a:t>每天兢兢业业护肤就怕掉队。如何实现深层的抗老，冻龄保持青春常在</a:t>
            </a:r>
            <a:r>
              <a:rPr lang="en-US" altLang="zh-CN"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文本框 45"/>
          <p:cNvSpPr txBox="1"/>
          <p:nvPr/>
        </p:nvSpPr>
        <p:spPr>
          <a:xfrm>
            <a:off x="514985" y="355600"/>
            <a:ext cx="11317605" cy="1529080"/>
          </a:xfrm>
          <a:prstGeom prst="rect">
            <a:avLst/>
          </a:prstGeom>
          <a:gradFill>
            <a:gsLst>
              <a:gs pos="55000">
                <a:srgbClr val="17D594">
                  <a:alpha val="0"/>
                  <a:lumMod val="0"/>
                  <a:lumOff val="100000"/>
                </a:srgbClr>
              </a:gs>
              <a:gs pos="100000">
                <a:srgbClr val="11A06F">
                  <a:lumMod val="75000"/>
                  <a:alpha val="15000"/>
                </a:srgbClr>
              </a:gs>
            </a:gsLst>
            <a:lin ang="0" scaled="0"/>
          </a:gradFill>
        </p:spPr>
        <p:txBody>
          <a:bodyPr wrap="square" rtlCol="0" anchor="t">
            <a:noAutofit/>
          </a:bodyPr>
          <a:p>
            <a:r>
              <a:rPr sz="8800">
                <a:solidFill>
                  <a:schemeClr val="bg2">
                    <a:lumMod val="25000"/>
                  </a:schemeClr>
                </a:solidFill>
              </a:rPr>
              <a:t>A</a:t>
            </a:r>
            <a:r>
              <a:rPr lang="en-US" sz="8800">
                <a:solidFill>
                  <a:schemeClr val="bg2">
                    <a:lumMod val="25000"/>
                  </a:schemeClr>
                </a:solidFill>
              </a:rPr>
              <a:t>NTI WRINKLE CREAM</a:t>
            </a:r>
            <a:endParaRPr lang="en-US" sz="8800">
              <a:solidFill>
                <a:schemeClr val="bg2">
                  <a:lumMod val="25000"/>
                </a:schemeClr>
              </a:solidFill>
            </a:endParaRPr>
          </a:p>
        </p:txBody>
      </p:sp>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2" name="文本框 1"/>
          <p:cNvSpPr txBox="1"/>
          <p:nvPr/>
        </p:nvSpPr>
        <p:spPr>
          <a:xfrm>
            <a:off x="3078480" y="550545"/>
            <a:ext cx="6593205" cy="521970"/>
          </a:xfrm>
          <a:prstGeom prst="rect">
            <a:avLst/>
          </a:prstGeom>
          <a:noFill/>
        </p:spPr>
        <p:txBody>
          <a:bodyPr wrap="square" rtlCol="0">
            <a:spAutoFit/>
          </a:bodyPr>
          <a:p>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淡纹抗皱</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饱满充盈</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打造透亮</a:t>
            </a:r>
            <a:r>
              <a:rPr lang="en-US" altLang="zh-CN" sz="2800" b="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灯泡肌</a:t>
            </a:r>
            <a:r>
              <a:rPr lang="en-US" altLang="zh-CN" sz="2800" b="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3656965" y="1303655"/>
            <a:ext cx="5541010" cy="398780"/>
          </a:xfrm>
          <a:prstGeom prst="rect">
            <a:avLst/>
          </a:prstGeom>
          <a:noFill/>
        </p:spPr>
        <p:txBody>
          <a:bodyPr wrap="square" rtlCol="0">
            <a:spAutoFit/>
          </a:bodyPr>
          <a:p>
            <a:pPr algn="ctr"/>
            <a:r>
              <a:rPr lang="zh-CN" altLang="en-US" sz="2000" b="1" dirty="0" smtClean="0">
                <a:latin typeface="微软雅黑" panose="020B0503020204020204" pitchFamily="34" charset="-122"/>
                <a:ea typeface="微软雅黑" panose="020B0503020204020204" pitchFamily="34" charset="-122"/>
                <a:cs typeface="Arial" panose="020B0604020202020204" pitchFamily="34" charset="0"/>
                <a:sym typeface="+mn-ea"/>
              </a:rPr>
              <a:t>补水、舒缓、</a:t>
            </a:r>
            <a:r>
              <a:rPr lang="zh-CN" altLang="en-US" sz="2000" b="1" dirty="0" smtClean="0">
                <a:latin typeface="微软雅黑" panose="020B0503020204020204" pitchFamily="34" charset="-122"/>
                <a:ea typeface="微软雅黑" panose="020B0503020204020204" pitchFamily="34" charset="-122"/>
                <a:cs typeface="Arial" panose="020B0604020202020204" pitchFamily="34" charset="0"/>
                <a:sym typeface="+mn-ea"/>
              </a:rPr>
              <a:t>焕颜、亮肤</a:t>
            </a:r>
            <a:endParaRPr lang="zh-CN" altLang="en-US" sz="2000" b="1" dirty="0" smtClean="0">
              <a:latin typeface="微软雅黑" panose="020B0503020204020204" pitchFamily="34" charset="-122"/>
              <a:ea typeface="微软雅黑" panose="020B0503020204020204" pitchFamily="34" charset="-122"/>
              <a:cs typeface="Arial" panose="020B0604020202020204" pitchFamily="34" charset="0"/>
              <a:sym typeface="+mn-ea"/>
            </a:endParaRPr>
          </a:p>
        </p:txBody>
      </p:sp>
      <p:pic>
        <p:nvPicPr>
          <p:cNvPr id="5" name="图片 4" descr="788a63570fb832296b2e34b47c29baf"/>
          <p:cNvPicPr>
            <a:picLocks noChangeAspect="1"/>
          </p:cNvPicPr>
          <p:nvPr/>
        </p:nvPicPr>
        <p:blipFill>
          <a:blip r:embed="rId3"/>
          <a:srcRect l="9893" t="7664" r="4851" b="8276"/>
          <a:stretch>
            <a:fillRect/>
          </a:stretch>
        </p:blipFill>
        <p:spPr>
          <a:xfrm>
            <a:off x="202565" y="1899285"/>
            <a:ext cx="3235325" cy="3190240"/>
          </a:xfrm>
          <a:prstGeom prst="rect">
            <a:avLst/>
          </a:prstGeom>
        </p:spPr>
      </p:pic>
      <p:pic>
        <p:nvPicPr>
          <p:cNvPr id="7" name="图片 6" descr="788a63570fb832296b2e34b47c29baf"/>
          <p:cNvPicPr>
            <a:picLocks noChangeAspect="1"/>
          </p:cNvPicPr>
          <p:nvPr/>
        </p:nvPicPr>
        <p:blipFill>
          <a:blip r:embed="rId3"/>
          <a:srcRect l="9893" t="7664" r="4851" b="8276"/>
          <a:stretch>
            <a:fillRect/>
          </a:stretch>
        </p:blipFill>
        <p:spPr>
          <a:xfrm>
            <a:off x="1800860" y="2680335"/>
            <a:ext cx="3383280" cy="3336290"/>
          </a:xfrm>
          <a:prstGeom prst="rect">
            <a:avLst/>
          </a:prstGeom>
        </p:spPr>
      </p:pic>
      <p:sp>
        <p:nvSpPr>
          <p:cNvPr id="8" name="文本框 7"/>
          <p:cNvSpPr txBox="1"/>
          <p:nvPr/>
        </p:nvSpPr>
        <p:spPr>
          <a:xfrm>
            <a:off x="5842635" y="1871980"/>
            <a:ext cx="4392295" cy="1419225"/>
          </a:xfrm>
          <a:prstGeom prst="rect">
            <a:avLst/>
          </a:prstGeom>
          <a:noFill/>
        </p:spPr>
        <p:txBody>
          <a:bodyPr wrap="square" rtlCol="0">
            <a:spAutoFit/>
          </a:bodyPr>
          <a:p>
            <a:pPr>
              <a:lnSpc>
                <a:spcPct val="120000"/>
              </a:lnSpc>
            </a:pPr>
            <a:r>
              <a:rPr lang="zh-CN" altLang="en-US" sz="2400" b="1" u="sng">
                <a:latin typeface="微软雅黑" panose="020B0503020204020204" pitchFamily="34" charset="-122"/>
                <a:ea typeface="微软雅黑" panose="020B0503020204020204" pitchFamily="34" charset="-122"/>
              </a:rPr>
              <a:t>修颜亮肤</a:t>
            </a:r>
            <a:endParaRPr lang="zh-CN" altLang="en-US" sz="2400" b="1" u="sng">
              <a:latin typeface="微软雅黑" panose="020B0503020204020204" pitchFamily="34" charset="-122"/>
              <a:ea typeface="微软雅黑" panose="020B0503020204020204" pitchFamily="34" charset="-122"/>
            </a:endParaRPr>
          </a:p>
          <a:p>
            <a:pPr>
              <a:lnSpc>
                <a:spcPct val="120000"/>
              </a:lnSpc>
            </a:pPr>
            <a:r>
              <a:rPr lang="zh-CN" altLang="en-US" sz="1600">
                <a:latin typeface="微软雅黑" panose="020B0503020204020204" pitchFamily="34" charset="-122"/>
                <a:ea typeface="微软雅黑" panose="020B0503020204020204" pitchFamily="34" charset="-122"/>
              </a:rPr>
              <a:t>二大科技技术＋多重焕肤因子直达肌底，焕活提亮肌肤，改善肌肤粗糙蜡黄、暗沉无光现象，</a:t>
            </a:r>
            <a:r>
              <a:rPr lang="zh-CN" altLang="en-US" sz="1600">
                <a:latin typeface="微软雅黑" panose="020B0503020204020204" pitchFamily="34" charset="-122"/>
                <a:ea typeface="微软雅黑" panose="020B0503020204020204" pitchFamily="34" charset="-122"/>
                <a:sym typeface="+mn-ea"/>
              </a:rPr>
              <a:t>令肌肤水润光泽，实现透亮</a:t>
            </a:r>
            <a:r>
              <a:rPr lang="en-US" altLang="zh-CN" sz="1600">
                <a:latin typeface="微软雅黑" panose="020B0503020204020204" pitchFamily="34" charset="-122"/>
                <a:ea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sym typeface="+mn-ea"/>
              </a:rPr>
              <a:t>水光肌</a:t>
            </a:r>
            <a:r>
              <a:rPr lang="en-US" altLang="zh-CN" sz="1600">
                <a:latin typeface="微软雅黑" panose="020B0503020204020204" pitchFamily="34" charset="-122"/>
                <a:ea typeface="微软雅黑" panose="020B0503020204020204" pitchFamily="34" charset="-122"/>
                <a:sym typeface="+mn-ea"/>
              </a:rPr>
              <a:t>”</a:t>
            </a:r>
            <a:endParaRPr lang="en-US" altLang="zh-CN" sz="1600">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6647815" y="3559175"/>
            <a:ext cx="4065905" cy="1419225"/>
          </a:xfrm>
          <a:prstGeom prst="rect">
            <a:avLst/>
          </a:prstGeom>
          <a:noFill/>
        </p:spPr>
        <p:txBody>
          <a:bodyPr wrap="square" rtlCol="0">
            <a:spAutoFit/>
          </a:bodyPr>
          <a:p>
            <a:pPr>
              <a:lnSpc>
                <a:spcPct val="120000"/>
              </a:lnSpc>
            </a:pPr>
            <a:r>
              <a:rPr lang="zh-CN" altLang="en-US" sz="2400" b="1" u="sng">
                <a:latin typeface="微软雅黑" panose="020B0503020204020204" pitchFamily="34" charset="-122"/>
                <a:ea typeface="微软雅黑" panose="020B0503020204020204" pitchFamily="34" charset="-122"/>
              </a:rPr>
              <a:t>平衡</a:t>
            </a:r>
            <a:r>
              <a:rPr lang="zh-CN" altLang="en-US" sz="2400" b="1" u="sng">
                <a:latin typeface="微软雅黑" panose="020B0503020204020204" pitchFamily="34" charset="-122"/>
                <a:ea typeface="微软雅黑" panose="020B0503020204020204" pitchFamily="34" charset="-122"/>
              </a:rPr>
              <a:t>细腻</a:t>
            </a:r>
            <a:endParaRPr lang="zh-CN" altLang="en-US" sz="2400" b="1" u="sng">
              <a:latin typeface="微软雅黑" panose="020B0503020204020204" pitchFamily="34" charset="-122"/>
              <a:ea typeface="微软雅黑" panose="020B0503020204020204" pitchFamily="34" charset="-122"/>
            </a:endParaRPr>
          </a:p>
          <a:p>
            <a:pPr>
              <a:lnSpc>
                <a:spcPct val="120000"/>
              </a:lnSpc>
            </a:pPr>
            <a:r>
              <a:rPr lang="zh-CN" altLang="en-US" sz="1600">
                <a:latin typeface="微软雅黑" panose="020B0503020204020204" pitchFamily="34" charset="-122"/>
                <a:ea typeface="微软雅黑" panose="020B0503020204020204" pitchFamily="34" charset="-122"/>
                <a:sym typeface="+mn-ea"/>
              </a:rPr>
              <a:t>绵密绷带质地</a:t>
            </a:r>
            <a:r>
              <a:rPr lang="zh-CN" altLang="en-US" sz="1600">
                <a:latin typeface="微软雅黑" panose="020B0503020204020204" pitchFamily="34" charset="-122"/>
                <a:ea typeface="微软雅黑" panose="020B0503020204020204" pitchFamily="34" charset="-122"/>
              </a:rPr>
              <a:t>，润而不油，渗透性强，瞬间吸收，改善肌肤微循环，快速重建水油平衡状态，肌肤更先健康饱满细腻</a:t>
            </a:r>
            <a:r>
              <a:rPr lang="zh-CN" altLang="en-US" sz="1600">
                <a:latin typeface="微软雅黑" panose="020B0503020204020204" pitchFamily="34" charset="-122"/>
                <a:ea typeface="微软雅黑" panose="020B0503020204020204" pitchFamily="34" charset="-122"/>
              </a:rPr>
              <a:t>感</a:t>
            </a:r>
            <a:endParaRPr lang="zh-CN" altLang="en-US" sz="1600">
              <a:latin typeface="微软雅黑" panose="020B0503020204020204" pitchFamily="34" charset="-122"/>
              <a:ea typeface="微软雅黑" panose="020B0503020204020204" pitchFamily="34" charset="-122"/>
            </a:endParaRPr>
          </a:p>
        </p:txBody>
      </p:sp>
      <p:sp>
        <p:nvSpPr>
          <p:cNvPr id="11" name="文本框 10"/>
          <p:cNvSpPr txBox="1"/>
          <p:nvPr/>
        </p:nvSpPr>
        <p:spPr>
          <a:xfrm>
            <a:off x="7557135" y="5227320"/>
            <a:ext cx="4157980" cy="1419225"/>
          </a:xfrm>
          <a:prstGeom prst="rect">
            <a:avLst/>
          </a:prstGeom>
          <a:noFill/>
        </p:spPr>
        <p:txBody>
          <a:bodyPr wrap="square" rtlCol="0">
            <a:spAutoFit/>
          </a:bodyPr>
          <a:p>
            <a:pPr>
              <a:lnSpc>
                <a:spcPct val="120000"/>
              </a:lnSpc>
            </a:pPr>
            <a:r>
              <a:rPr lang="zh-CN" altLang="en-US" sz="2400" b="1" u="sng">
                <a:latin typeface="微软雅黑" panose="020B0503020204020204" pitchFamily="34" charset="-122"/>
                <a:ea typeface="微软雅黑" panose="020B0503020204020204" pitchFamily="34" charset="-122"/>
              </a:rPr>
              <a:t>饱满</a:t>
            </a:r>
            <a:r>
              <a:rPr lang="zh-CN" altLang="en-US" sz="2400" b="1" u="sng">
                <a:latin typeface="微软雅黑" panose="020B0503020204020204" pitchFamily="34" charset="-122"/>
                <a:ea typeface="微软雅黑" panose="020B0503020204020204" pitchFamily="34" charset="-122"/>
              </a:rPr>
              <a:t>充盈</a:t>
            </a:r>
            <a:endParaRPr lang="zh-CN" altLang="en-US" sz="2400" b="1" u="sng">
              <a:latin typeface="微软雅黑" panose="020B0503020204020204" pitchFamily="34" charset="-122"/>
              <a:ea typeface="微软雅黑" panose="020B0503020204020204" pitchFamily="34" charset="-122"/>
            </a:endParaRPr>
          </a:p>
          <a:p>
            <a:pPr>
              <a:lnSpc>
                <a:spcPct val="12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Ⅲ型胶原＋三重活性肽，</a:t>
            </a:r>
            <a:r>
              <a:rPr lang="zh-CN" altLang="en-US" sz="1600">
                <a:latin typeface="微软雅黑" panose="020B0503020204020204" pitchFamily="34" charset="-122"/>
                <a:ea typeface="微软雅黑" panose="020B0503020204020204" pitchFamily="34" charset="-122"/>
              </a:rPr>
              <a:t>强韧肌肤纤维网，密实肌底结构，</a:t>
            </a:r>
            <a:r>
              <a:rPr lang="zh-CN" altLang="en-US" sz="1600">
                <a:latin typeface="微软雅黑" panose="020B0503020204020204" pitchFamily="34" charset="-122"/>
                <a:ea typeface="微软雅黑" panose="020B0503020204020204" pitchFamily="34" charset="-122"/>
                <a:sym typeface="+mn-ea"/>
              </a:rPr>
              <a:t>帮助肌肤抵御初老，赶走粗糙，暗沉，缺水，细纹等多种肌肤问题</a:t>
            </a:r>
            <a:endParaRPr lang="zh-CN" altLang="en-US" sz="1600">
              <a:latin typeface="微软雅黑" panose="020B0503020204020204" pitchFamily="34" charset="-122"/>
              <a:ea typeface="微软雅黑" panose="020B0503020204020204" pitchFamily="34" charset="-122"/>
            </a:endParaRPr>
          </a:p>
        </p:txBody>
      </p:sp>
      <p:sp>
        <p:nvSpPr>
          <p:cNvPr id="12" name="文本框 11"/>
          <p:cNvSpPr txBox="1"/>
          <p:nvPr/>
        </p:nvSpPr>
        <p:spPr>
          <a:xfrm>
            <a:off x="1052830" y="6216015"/>
            <a:ext cx="3282315" cy="368300"/>
          </a:xfrm>
          <a:prstGeom prst="rect">
            <a:avLst/>
          </a:prstGeom>
          <a:noFill/>
        </p:spPr>
        <p:txBody>
          <a:bodyPr wrap="square" rtlCol="0" anchor="t">
            <a:spAutoFit/>
          </a:bodyPr>
          <a:p>
            <a:r>
              <a:rPr lang="zh-CN" altLang="en-US" dirty="0" smtClean="0">
                <a:latin typeface="微软雅黑" panose="020B0503020204020204" pitchFamily="34" charset="-122"/>
                <a:ea typeface="微软雅黑" panose="020B0503020204020204" pitchFamily="34" charset="-122"/>
                <a:cs typeface="宋体" panose="02010600030101010101" pitchFamily="2" charset="-122"/>
                <a:sym typeface="+mn-ea"/>
              </a:rPr>
              <a:t>抵御力 ✿ 修护力 ✿ 强韧力</a:t>
            </a:r>
            <a:endParaRPr lang="zh-CN" altLang="en-US" dirty="0" smtClean="0">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13" name="文本框 12"/>
          <p:cNvSpPr txBox="1"/>
          <p:nvPr>
            <p:custDataLst>
              <p:tags r:id="rId4"/>
            </p:custDataLst>
          </p:nvPr>
        </p:nvSpPr>
        <p:spPr>
          <a:xfrm>
            <a:off x="4907280" y="1657985"/>
            <a:ext cx="758190" cy="1310005"/>
          </a:xfrm>
          <a:prstGeom prst="rect">
            <a:avLst/>
          </a:prstGeom>
          <a:noFill/>
        </p:spPr>
        <p:txBody>
          <a:bodyPr wrap="square" rtlCol="0">
            <a:noAutofit/>
          </a:bodyPr>
          <a:p>
            <a:r>
              <a:rPr lang="en-US" altLang="zh-CN" sz="72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rPr>
              <a:t>1</a:t>
            </a:r>
            <a:endParaRPr lang="en-US" altLang="zh-CN" sz="72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endParaRPr>
          </a:p>
        </p:txBody>
      </p:sp>
      <p:sp>
        <p:nvSpPr>
          <p:cNvPr id="14" name="文本框 13"/>
          <p:cNvSpPr txBox="1"/>
          <p:nvPr>
            <p:custDataLst>
              <p:tags r:id="rId5"/>
            </p:custDataLst>
          </p:nvPr>
        </p:nvSpPr>
        <p:spPr>
          <a:xfrm>
            <a:off x="5694045" y="3366770"/>
            <a:ext cx="758190" cy="1310005"/>
          </a:xfrm>
          <a:prstGeom prst="rect">
            <a:avLst/>
          </a:prstGeom>
          <a:noFill/>
        </p:spPr>
        <p:txBody>
          <a:bodyPr wrap="square" rtlCol="0">
            <a:noAutofit/>
          </a:bodyPr>
          <a:p>
            <a:r>
              <a:rPr lang="en-US" altLang="zh-CN" sz="72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rPr>
              <a:t>2</a:t>
            </a:r>
            <a:endParaRPr lang="en-US" altLang="zh-CN" sz="72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endParaRPr>
          </a:p>
        </p:txBody>
      </p:sp>
      <p:sp>
        <p:nvSpPr>
          <p:cNvPr id="15" name="文本框 14"/>
          <p:cNvSpPr txBox="1"/>
          <p:nvPr>
            <p:custDataLst>
              <p:tags r:id="rId6"/>
            </p:custDataLst>
          </p:nvPr>
        </p:nvSpPr>
        <p:spPr>
          <a:xfrm>
            <a:off x="6621780" y="5026660"/>
            <a:ext cx="758190" cy="1310005"/>
          </a:xfrm>
          <a:prstGeom prst="rect">
            <a:avLst/>
          </a:prstGeom>
          <a:noFill/>
        </p:spPr>
        <p:txBody>
          <a:bodyPr wrap="square" rtlCol="0">
            <a:noAutofit/>
          </a:bodyPr>
          <a:p>
            <a:r>
              <a:rPr lang="en-US" altLang="zh-CN" sz="72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rPr>
              <a:t>3</a:t>
            </a:r>
            <a:endParaRPr lang="en-US" altLang="zh-CN" sz="72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2" name="文本框 1"/>
          <p:cNvSpPr txBox="1"/>
          <p:nvPr/>
        </p:nvSpPr>
        <p:spPr>
          <a:xfrm>
            <a:off x="3216275" y="373380"/>
            <a:ext cx="6593205" cy="521970"/>
          </a:xfrm>
          <a:prstGeom prst="rect">
            <a:avLst/>
          </a:prstGeom>
          <a:noFill/>
        </p:spPr>
        <p:txBody>
          <a:bodyPr wrap="square" rtlCol="0">
            <a:spAutoFit/>
          </a:bodyPr>
          <a:p>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抵御时光痕迹</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焕活肌肤</a:t>
            </a:r>
            <a: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年轻</a:t>
            </a:r>
            <a: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能量</a:t>
            </a:r>
            <a:endPar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3707130" y="1062355"/>
            <a:ext cx="5003165" cy="398780"/>
          </a:xfrm>
          <a:prstGeom prst="rect">
            <a:avLst/>
          </a:prstGeom>
          <a:noFill/>
        </p:spPr>
        <p:txBody>
          <a:bodyPr wrap="square" rtlCol="0">
            <a:spAutoFit/>
          </a:bodyPr>
          <a:p>
            <a:pPr algn="ct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无惧干燥</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横扫肌肤干、纹、暗、垂</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descr="788a63570fb832296b2e34b47c29baf"/>
          <p:cNvPicPr>
            <a:picLocks noChangeAspect="1"/>
          </p:cNvPicPr>
          <p:nvPr/>
        </p:nvPicPr>
        <p:blipFill>
          <a:blip r:embed="rId3"/>
          <a:srcRect l="9893" t="7664" r="4851" b="8276"/>
          <a:stretch>
            <a:fillRect/>
          </a:stretch>
        </p:blipFill>
        <p:spPr>
          <a:xfrm>
            <a:off x="8266430" y="1659890"/>
            <a:ext cx="3585845" cy="3535680"/>
          </a:xfrm>
          <a:prstGeom prst="rect">
            <a:avLst/>
          </a:prstGeom>
        </p:spPr>
      </p:pic>
      <p:sp>
        <p:nvSpPr>
          <p:cNvPr id="8" name="文本框 7"/>
          <p:cNvSpPr txBox="1"/>
          <p:nvPr>
            <p:custDataLst>
              <p:tags r:id="rId4"/>
            </p:custDataLst>
          </p:nvPr>
        </p:nvSpPr>
        <p:spPr>
          <a:xfrm>
            <a:off x="1602740" y="1589405"/>
            <a:ext cx="4667250" cy="1476375"/>
          </a:xfrm>
          <a:prstGeom prst="rect">
            <a:avLst/>
          </a:prstGeom>
          <a:noFill/>
        </p:spPr>
        <p:txBody>
          <a:bodyPr wrap="square" rtlCol="0">
            <a:spAutoFit/>
          </a:bodyPr>
          <a:p>
            <a:pPr algn="l">
              <a:lnSpc>
                <a:spcPct val="150000"/>
              </a:lnSpc>
            </a:pPr>
            <a:r>
              <a:rPr lang="zh-CN" altLang="en-US" b="1">
                <a:latin typeface="微软雅黑" panose="020B0503020204020204" pitchFamily="34" charset="-122"/>
                <a:ea typeface="微软雅黑" panose="020B0503020204020204" pitchFamily="34" charset="-122"/>
              </a:rPr>
              <a:t>保湿</a:t>
            </a:r>
            <a:r>
              <a:rPr lang="zh-CN" altLang="en-US" b="1">
                <a:latin typeface="微软雅黑" panose="020B0503020204020204" pitchFamily="34" charset="-122"/>
                <a:ea typeface="微软雅黑" panose="020B0503020204020204" pitchFamily="34" charset="-122"/>
              </a:rPr>
              <a:t>锁水</a:t>
            </a:r>
            <a:endParaRPr lang="zh-CN" altLang="en-US" b="1">
              <a:latin typeface="微软雅黑" panose="020B0503020204020204" pitchFamily="34" charset="-122"/>
              <a:ea typeface="微软雅黑" panose="020B0503020204020204" pitchFamily="34" charset="-122"/>
            </a:endParaRPr>
          </a:p>
          <a:p>
            <a:pPr algn="l">
              <a:lnSpc>
                <a:spcPct val="150000"/>
              </a:lnSpc>
            </a:pPr>
            <a:r>
              <a:rPr lang="zh-CN" altLang="en-US" sz="1400">
                <a:latin typeface="微软雅黑" panose="020B0503020204020204" pitchFamily="34" charset="-122"/>
                <a:ea typeface="微软雅黑" panose="020B0503020204020204" pitchFamily="34" charset="-122"/>
              </a:rPr>
              <a:t>植萃护肤成分加持，舒缓保湿，</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提升皮肤深层锁水能力，</a:t>
            </a:r>
            <a:r>
              <a:rPr lang="zh-CN" altLang="en-US" sz="1400">
                <a:latin typeface="微软雅黑" panose="020B0503020204020204" pitchFamily="34" charset="-122"/>
                <a:ea typeface="微软雅黑" panose="020B0503020204020204" pitchFamily="34" charset="-122"/>
                <a:sym typeface="+mn-ea"/>
              </a:rPr>
              <a:t>快速在肌肤表面形成保湿膜，长时间保湿锁水，肌肤无惧干燥紧绷、粗糙暗沉、立显</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sym typeface="+mn-ea"/>
              </a:rPr>
              <a:t>细腻年轻感！</a:t>
            </a:r>
            <a:endParaRPr lang="zh-CN" altLang="en-US" sz="1400">
              <a:latin typeface="微软雅黑" panose="020B0503020204020204" pitchFamily="34" charset="-122"/>
              <a:ea typeface="微软雅黑" panose="020B0503020204020204" pitchFamily="34" charset="-122"/>
              <a:sym typeface="+mn-ea"/>
            </a:endParaRPr>
          </a:p>
        </p:txBody>
      </p:sp>
      <p:sp>
        <p:nvSpPr>
          <p:cNvPr id="5" name="文本框 4"/>
          <p:cNvSpPr txBox="1"/>
          <p:nvPr>
            <p:custDataLst>
              <p:tags r:id="rId5"/>
            </p:custDataLst>
          </p:nvPr>
        </p:nvSpPr>
        <p:spPr>
          <a:xfrm>
            <a:off x="1602740" y="3239770"/>
            <a:ext cx="4666615" cy="1476375"/>
          </a:xfrm>
          <a:prstGeom prst="rect">
            <a:avLst/>
          </a:prstGeom>
          <a:noFill/>
        </p:spPr>
        <p:txBody>
          <a:bodyPr wrap="square" rtlCol="0">
            <a:spAutoFit/>
          </a:bodyPr>
          <a:p>
            <a:pPr algn="l">
              <a:lnSpc>
                <a:spcPct val="150000"/>
              </a:lnSpc>
            </a:pPr>
            <a:r>
              <a:rPr lang="zh-CN" altLang="en-US" b="1">
                <a:latin typeface="微软雅黑" panose="020B0503020204020204" pitchFamily="34" charset="-122"/>
                <a:ea typeface="微软雅黑" panose="020B0503020204020204" pitchFamily="34" charset="-122"/>
              </a:rPr>
              <a:t>补水</a:t>
            </a:r>
            <a:r>
              <a:rPr lang="zh-CN" altLang="en-US" b="1">
                <a:latin typeface="微软雅黑" panose="020B0503020204020204" pitchFamily="34" charset="-122"/>
                <a:ea typeface="微软雅黑" panose="020B0503020204020204" pitchFamily="34" charset="-122"/>
              </a:rPr>
              <a:t>嫩肤</a:t>
            </a:r>
            <a:endParaRPr lang="zh-CN" altLang="en-US" b="1">
              <a:latin typeface="微软雅黑" panose="020B0503020204020204" pitchFamily="34" charset="-122"/>
              <a:ea typeface="微软雅黑" panose="020B0503020204020204" pitchFamily="34" charset="-122"/>
            </a:endParaRPr>
          </a:p>
          <a:p>
            <a:pPr algn="l">
              <a:lnSpc>
                <a:spcPct val="150000"/>
              </a:lnSpc>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小分子透明质酸快速渗透肌底集中补水，为肌肤驻入源源不断的水动力，快速</a:t>
            </a:r>
            <a:r>
              <a:rPr lang="zh-CN" altLang="en-US" sz="1400">
                <a:latin typeface="微软雅黑" panose="020B0503020204020204" pitchFamily="34" charset="-122"/>
                <a:ea typeface="微软雅黑" panose="020B0503020204020204" pitchFamily="34" charset="-122"/>
                <a:sym typeface="+mn-ea"/>
              </a:rPr>
              <a:t>增加肌肤含水量，快速缓解肌肤干痒、皮屑，紧绷不适，令肌肤水嫩</a:t>
            </a:r>
            <a:r>
              <a:rPr lang="zh-CN" altLang="en-US" sz="1400">
                <a:latin typeface="微软雅黑" panose="020B0503020204020204" pitchFamily="34" charset="-122"/>
                <a:ea typeface="微软雅黑" panose="020B0503020204020204" pitchFamily="34" charset="-122"/>
                <a:sym typeface="+mn-ea"/>
              </a:rPr>
              <a:t>细腻！</a:t>
            </a:r>
            <a:endParaRPr lang="zh-CN" altLang="en-US" sz="1400">
              <a:latin typeface="微软雅黑" panose="020B0503020204020204" pitchFamily="34" charset="-122"/>
              <a:ea typeface="微软雅黑" panose="020B0503020204020204" pitchFamily="34" charset="-122"/>
              <a:sym typeface="+mn-ea"/>
            </a:endParaRPr>
          </a:p>
        </p:txBody>
      </p:sp>
      <p:sp>
        <p:nvSpPr>
          <p:cNvPr id="10" name="文本框 9"/>
          <p:cNvSpPr txBox="1"/>
          <p:nvPr>
            <p:custDataLst>
              <p:tags r:id="rId6"/>
            </p:custDataLst>
          </p:nvPr>
        </p:nvSpPr>
        <p:spPr>
          <a:xfrm>
            <a:off x="1602740" y="4870450"/>
            <a:ext cx="4667250" cy="1476375"/>
          </a:xfrm>
          <a:prstGeom prst="rect">
            <a:avLst/>
          </a:prstGeom>
          <a:noFill/>
        </p:spPr>
        <p:txBody>
          <a:bodyPr wrap="square" rtlCol="0">
            <a:spAutoFit/>
          </a:bodyPr>
          <a:p>
            <a:pPr algn="l">
              <a:lnSpc>
                <a:spcPct val="150000"/>
              </a:lnSpc>
            </a:pPr>
            <a:r>
              <a:rPr lang="zh-CN" altLang="en-US" b="1">
                <a:latin typeface="微软雅黑" panose="020B0503020204020204" pitchFamily="34" charset="-122"/>
                <a:ea typeface="微软雅黑" panose="020B0503020204020204" pitchFamily="34" charset="-122"/>
              </a:rPr>
              <a:t>强韧</a:t>
            </a:r>
            <a:r>
              <a:rPr lang="zh-CN" altLang="en-US" b="1">
                <a:latin typeface="微软雅黑" panose="020B0503020204020204" pitchFamily="34" charset="-122"/>
                <a:ea typeface="微软雅黑" panose="020B0503020204020204" pitchFamily="34" charset="-122"/>
              </a:rPr>
              <a:t>紧致</a:t>
            </a:r>
            <a:endParaRPr lang="zh-CN" altLang="en-US" b="1">
              <a:latin typeface="微软雅黑" panose="020B0503020204020204" pitchFamily="34" charset="-122"/>
              <a:ea typeface="微软雅黑" panose="020B0503020204020204" pitchFamily="34" charset="-122"/>
            </a:endParaRPr>
          </a:p>
          <a:p>
            <a:pPr algn="l">
              <a:lnSpc>
                <a:spcPct val="150000"/>
              </a:lnSpc>
            </a:pPr>
            <a:r>
              <a:rPr lang="zh-CN" altLang="en-US" sz="1400">
                <a:latin typeface="微软雅黑" panose="020B0503020204020204" pitchFamily="34" charset="-122"/>
                <a:ea typeface="微软雅黑" panose="020B0503020204020204" pitchFamily="34" charset="-122"/>
              </a:rPr>
              <a:t>蕴含超分子玻色因，帮助促进胶原蛋白生成，赋活</a:t>
            </a:r>
            <a:r>
              <a:rPr lang="zh-CN" altLang="en-US" sz="1400">
                <a:latin typeface="微软雅黑" panose="020B0503020204020204" pitchFamily="34" charset="-122"/>
                <a:ea typeface="微软雅黑" panose="020B0503020204020204" pitchFamily="34" charset="-122"/>
              </a:rPr>
              <a:t>强韧肌底，增强肌肤抵御力，紧致细腻肌肤，凸显肌肤</a:t>
            </a:r>
            <a:r>
              <a:rPr lang="zh-CN" altLang="en-US" sz="1400">
                <a:latin typeface="微软雅黑" panose="020B0503020204020204" pitchFamily="34" charset="-122"/>
                <a:ea typeface="微软雅黑" panose="020B0503020204020204" pitchFamily="34" charset="-122"/>
              </a:rPr>
              <a:t>轮廓，抵御初老，预防干纹细纹</a:t>
            </a:r>
            <a:r>
              <a:rPr lang="zh-CN" altLang="en-US" sz="1400">
                <a:latin typeface="微软雅黑" panose="020B0503020204020204" pitchFamily="34" charset="-122"/>
                <a:ea typeface="微软雅黑" panose="020B0503020204020204" pitchFamily="34" charset="-122"/>
              </a:rPr>
              <a:t>产生</a:t>
            </a:r>
            <a:endParaRPr lang="zh-CN" altLang="en-US" sz="1400">
              <a:latin typeface="微软雅黑" panose="020B0503020204020204" pitchFamily="34" charset="-122"/>
              <a:ea typeface="微软雅黑" panose="020B0503020204020204" pitchFamily="34" charset="-122"/>
            </a:endParaRPr>
          </a:p>
        </p:txBody>
      </p:sp>
      <p:pic>
        <p:nvPicPr>
          <p:cNvPr id="11" name="图片 10" descr="788a63570fb832296b2e34b47c29baf"/>
          <p:cNvPicPr>
            <a:picLocks noChangeAspect="1"/>
          </p:cNvPicPr>
          <p:nvPr/>
        </p:nvPicPr>
        <p:blipFill>
          <a:blip r:embed="rId3"/>
          <a:srcRect l="9893" t="7664" r="4851" b="8276"/>
          <a:stretch>
            <a:fillRect/>
          </a:stretch>
        </p:blipFill>
        <p:spPr>
          <a:xfrm>
            <a:off x="7155180" y="2673350"/>
            <a:ext cx="3585845" cy="3535680"/>
          </a:xfrm>
          <a:prstGeom prst="rect">
            <a:avLst/>
          </a:prstGeom>
        </p:spPr>
      </p:pic>
      <p:sp>
        <p:nvSpPr>
          <p:cNvPr id="28" name="文本框 27"/>
          <p:cNvSpPr txBox="1"/>
          <p:nvPr/>
        </p:nvSpPr>
        <p:spPr>
          <a:xfrm>
            <a:off x="1003300" y="1678305"/>
            <a:ext cx="673735" cy="581025"/>
          </a:xfrm>
          <a:prstGeom prst="rect">
            <a:avLst/>
          </a:prstGeom>
          <a:noFill/>
        </p:spPr>
        <p:txBody>
          <a:bodyPr wrap="square" rtlCol="0">
            <a:noAutofit/>
          </a:bodyPr>
          <a:p>
            <a:r>
              <a:rPr lang="zh-CN" altLang="en-US" sz="3200">
                <a:solidFill>
                  <a:schemeClr val="tx1"/>
                </a:solidFill>
                <a:cs typeface="微软雅黑" panose="020B0503020204020204" pitchFamily="34" charset="-122"/>
                <a:sym typeface="Wingdings" panose="05000000000000000000" charset="0"/>
              </a:rPr>
              <a:t></a:t>
            </a:r>
            <a:endParaRPr lang="zh-CN" altLang="en-US" sz="3200">
              <a:solidFill>
                <a:schemeClr val="tx1"/>
              </a:solidFill>
              <a:cs typeface="微软雅黑" panose="020B0503020204020204" pitchFamily="34" charset="-122"/>
              <a:sym typeface="Wingdings" panose="05000000000000000000" charset="0"/>
            </a:endParaRPr>
          </a:p>
        </p:txBody>
      </p:sp>
      <p:sp>
        <p:nvSpPr>
          <p:cNvPr id="12" name="文本框 11"/>
          <p:cNvSpPr txBox="1"/>
          <p:nvPr/>
        </p:nvSpPr>
        <p:spPr>
          <a:xfrm>
            <a:off x="1003300" y="3285490"/>
            <a:ext cx="673735" cy="581025"/>
          </a:xfrm>
          <a:prstGeom prst="rect">
            <a:avLst/>
          </a:prstGeom>
          <a:noFill/>
        </p:spPr>
        <p:txBody>
          <a:bodyPr wrap="square" rtlCol="0">
            <a:noAutofit/>
          </a:bodyPr>
          <a:p>
            <a:r>
              <a:rPr lang="zh-CN" altLang="en-US" sz="3200">
                <a:solidFill>
                  <a:schemeClr val="tx1"/>
                </a:solidFill>
                <a:cs typeface="微软雅黑" panose="020B0503020204020204" pitchFamily="34" charset="-122"/>
                <a:sym typeface="Wingdings" panose="05000000000000000000" charset="0"/>
              </a:rPr>
              <a:t></a:t>
            </a:r>
            <a:endParaRPr lang="zh-CN" altLang="en-US" sz="3200">
              <a:solidFill>
                <a:schemeClr val="tx1"/>
              </a:solidFill>
              <a:cs typeface="微软雅黑" panose="020B0503020204020204" pitchFamily="34" charset="-122"/>
              <a:sym typeface="Wingdings" panose="05000000000000000000" charset="0"/>
            </a:endParaRPr>
          </a:p>
        </p:txBody>
      </p:sp>
      <p:sp>
        <p:nvSpPr>
          <p:cNvPr id="13" name="文本框 12"/>
          <p:cNvSpPr txBox="1"/>
          <p:nvPr/>
        </p:nvSpPr>
        <p:spPr>
          <a:xfrm>
            <a:off x="1003300" y="4924425"/>
            <a:ext cx="673735" cy="581025"/>
          </a:xfrm>
          <a:prstGeom prst="rect">
            <a:avLst/>
          </a:prstGeom>
          <a:noFill/>
        </p:spPr>
        <p:txBody>
          <a:bodyPr wrap="square" rtlCol="0">
            <a:noAutofit/>
          </a:bodyPr>
          <a:p>
            <a:r>
              <a:rPr lang="zh-CN" altLang="en-US" sz="3200">
                <a:solidFill>
                  <a:schemeClr val="tx1"/>
                </a:solidFill>
                <a:cs typeface="微软雅黑" panose="020B0503020204020204" pitchFamily="34" charset="-122"/>
                <a:sym typeface="Wingdings" panose="05000000000000000000" charset="0"/>
              </a:rPr>
              <a:t></a:t>
            </a:r>
            <a:endParaRPr lang="zh-CN" altLang="en-US" sz="3200">
              <a:solidFill>
                <a:schemeClr val="tx1"/>
              </a:solidFill>
              <a:cs typeface="微软雅黑" panose="020B0503020204020204" pitchFamily="34" charset="-122"/>
              <a:sym typeface="Wingdings" panose="050000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3" name="椭圆 2"/>
          <p:cNvSpPr/>
          <p:nvPr/>
        </p:nvSpPr>
        <p:spPr>
          <a:xfrm>
            <a:off x="3841890" y="1812473"/>
            <a:ext cx="4280551" cy="4280551"/>
          </a:xfrm>
          <a:prstGeom prst="ellipse">
            <a:avLst/>
          </a:prstGeom>
          <a:gradFill>
            <a:gsLst>
              <a:gs pos="50000">
                <a:srgbClr val="F2BA02"/>
              </a:gs>
              <a:gs pos="0">
                <a:srgbClr val="F2BA02">
                  <a:lumMod val="25000"/>
                  <a:lumOff val="75000"/>
                </a:srgbClr>
              </a:gs>
              <a:gs pos="100000">
                <a:srgbClr val="F2BA02">
                  <a:lumMod val="85000"/>
                </a:srgbClr>
              </a:gs>
            </a:gsLst>
            <a:lin ang="5400000" scaled="1"/>
          </a:gradFill>
          <a:ln w="12700" cap="flat" cmpd="sng" algn="ctr">
            <a:solidFill>
              <a:srgbClr val="4874CB">
                <a:shade val="50000"/>
              </a:srgbClr>
            </a:solidFill>
            <a:prstDash val="solid"/>
            <a:miter lim="800000"/>
          </a:ln>
          <a:effectLst/>
        </p:spPr>
        <p:txBody>
          <a:bodyPr rtlCol="0" anchor="ctr"/>
          <a:p>
            <a:pPr algn="ctr"/>
            <a:endParaRPr lang="zh-CN" altLang="en-US">
              <a:solidFill>
                <a:sysClr val="window" lastClr="FFFFFF"/>
              </a:solidFill>
              <a:latin typeface="微软雅黑" panose="020B0503020204020204" pitchFamily="34" charset="-122"/>
              <a:ea typeface="微软雅黑" panose="020B0503020204020204" pitchFamily="34" charset="-122"/>
            </a:endParaRPr>
          </a:p>
        </p:txBody>
      </p:sp>
      <p:sp>
        <p:nvSpPr>
          <p:cNvPr id="7" name="椭圆 6"/>
          <p:cNvSpPr/>
          <p:nvPr/>
        </p:nvSpPr>
        <p:spPr>
          <a:xfrm>
            <a:off x="3100875" y="1660780"/>
            <a:ext cx="827761" cy="827761"/>
          </a:xfrm>
          <a:prstGeom prst="ellipse">
            <a:avLst/>
          </a:prstGeom>
          <a:solidFill>
            <a:srgbClr val="F2BA02">
              <a:alpha val="65000"/>
            </a:srgbClr>
          </a:solidFill>
          <a:ln w="12700" cap="flat" cmpd="sng" algn="ctr">
            <a:noFill/>
            <a:prstDash val="solid"/>
            <a:miter lim="800000"/>
          </a:ln>
          <a:effectLst/>
        </p:spPr>
        <p:txBody>
          <a:bodyPr rtlCol="0" anchor="ctr"/>
          <a:p>
            <a:pPr algn="ctr"/>
            <a:endParaRPr lang="zh-CN" altLang="en-US">
              <a:solidFill>
                <a:sysClr val="window" lastClr="FFFFFF"/>
              </a:solidFill>
              <a:latin typeface="微软雅黑" panose="020B0503020204020204" pitchFamily="34" charset="-122"/>
              <a:ea typeface="微软雅黑" panose="020B0503020204020204" pitchFamily="34" charset="-122"/>
            </a:endParaRPr>
          </a:p>
        </p:txBody>
      </p:sp>
      <p:sp>
        <p:nvSpPr>
          <p:cNvPr id="19" name="椭圆 18"/>
          <p:cNvSpPr/>
          <p:nvPr/>
        </p:nvSpPr>
        <p:spPr>
          <a:xfrm>
            <a:off x="2569704" y="3380533"/>
            <a:ext cx="827761" cy="827761"/>
          </a:xfrm>
          <a:prstGeom prst="ellipse">
            <a:avLst/>
          </a:prstGeom>
          <a:solidFill>
            <a:srgbClr val="F2BA02">
              <a:alpha val="65000"/>
            </a:srgbClr>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p>
            <a:pPr lvl="0" algn="ctr">
              <a:buClrTx/>
              <a:buSzTx/>
              <a:buFontTx/>
            </a:pPr>
            <a:endParaRPr lang="zh-CN" altLang="en-US">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椭圆 19"/>
          <p:cNvSpPr/>
          <p:nvPr/>
        </p:nvSpPr>
        <p:spPr>
          <a:xfrm>
            <a:off x="2988746" y="5078354"/>
            <a:ext cx="827761" cy="827761"/>
          </a:xfrm>
          <a:prstGeom prst="ellipse">
            <a:avLst/>
          </a:prstGeom>
          <a:solidFill>
            <a:srgbClr val="F2BA02">
              <a:alpha val="65000"/>
            </a:srgbClr>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p>
            <a:pPr lvl="0" algn="ctr">
              <a:buClrTx/>
              <a:buSzTx/>
              <a:buFontTx/>
            </a:pPr>
            <a:endParaRPr lang="zh-CN" altLang="en-US">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椭圆 20"/>
          <p:cNvSpPr/>
          <p:nvPr/>
        </p:nvSpPr>
        <p:spPr>
          <a:xfrm flipH="1">
            <a:off x="7989299" y="1688546"/>
            <a:ext cx="827761" cy="827761"/>
          </a:xfrm>
          <a:prstGeom prst="ellipse">
            <a:avLst/>
          </a:prstGeom>
          <a:solidFill>
            <a:srgbClr val="F2BA02">
              <a:alpha val="65000"/>
            </a:srgbClr>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p>
            <a:pPr lvl="0" algn="ctr">
              <a:buClrTx/>
              <a:buSzTx/>
              <a:buFontTx/>
            </a:pPr>
            <a:endParaRPr lang="zh-CN" altLang="en-US">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椭圆 21"/>
          <p:cNvSpPr/>
          <p:nvPr/>
        </p:nvSpPr>
        <p:spPr>
          <a:xfrm flipH="1">
            <a:off x="8478337" y="3420450"/>
            <a:ext cx="827761" cy="827761"/>
          </a:xfrm>
          <a:prstGeom prst="ellipse">
            <a:avLst/>
          </a:prstGeom>
          <a:solidFill>
            <a:srgbClr val="F2BA02">
              <a:alpha val="65000"/>
            </a:srgbClr>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p>
            <a:pPr lvl="0" algn="ctr">
              <a:buClrTx/>
              <a:buSzTx/>
              <a:buFontTx/>
            </a:pPr>
            <a:endParaRPr lang="zh-CN" altLang="en-US">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椭圆 22"/>
          <p:cNvSpPr/>
          <p:nvPr/>
        </p:nvSpPr>
        <p:spPr>
          <a:xfrm flipH="1">
            <a:off x="8051933" y="5147688"/>
            <a:ext cx="827761" cy="827761"/>
          </a:xfrm>
          <a:prstGeom prst="ellipse">
            <a:avLst/>
          </a:prstGeom>
          <a:solidFill>
            <a:srgbClr val="F2BA02">
              <a:alpha val="65000"/>
            </a:srgbClr>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p>
            <a:pPr lvl="0" algn="ctr">
              <a:buClrTx/>
              <a:buSzTx/>
              <a:buFontTx/>
            </a:pPr>
            <a:endParaRPr lang="zh-CN" altLang="en-US">
              <a:solidFill>
                <a:sysClr val="window" lastClr="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文本框 25"/>
          <p:cNvSpPr txBox="1"/>
          <p:nvPr/>
        </p:nvSpPr>
        <p:spPr>
          <a:xfrm>
            <a:off x="3113562" y="1681624"/>
            <a:ext cx="756920" cy="783590"/>
          </a:xfrm>
          <a:prstGeom prst="rect">
            <a:avLst/>
          </a:prstGeom>
          <a:noFill/>
        </p:spPr>
        <p:txBody>
          <a:bodyPr wrap="none" rtlCol="0">
            <a:spAutoFit/>
          </a:bodyPr>
          <a:p>
            <a:r>
              <a:rPr lang="zh-CN" altLang="en-US" sz="4500" b="1" dirty="0">
                <a:solidFill>
                  <a:sysClr val="window" lastClr="FFFFFF"/>
                </a:solidFill>
                <a:latin typeface="微软雅黑" panose="020B0503020204020204" pitchFamily="34" charset="-122"/>
                <a:ea typeface="微软雅黑" panose="020B0503020204020204" pitchFamily="34" charset="-122"/>
              </a:rPr>
              <a:t>润</a:t>
            </a:r>
            <a:endParaRPr lang="zh-CN" altLang="en-US" sz="4500" b="1" dirty="0">
              <a:solidFill>
                <a:sysClr val="window" lastClr="FFFFFF"/>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583026" y="3399772"/>
            <a:ext cx="756920" cy="783590"/>
          </a:xfrm>
          <a:prstGeom prst="rect">
            <a:avLst/>
          </a:prstGeom>
          <a:noFill/>
        </p:spPr>
        <p:txBody>
          <a:bodyPr wrap="none" rtlCol="0">
            <a:spAutoFit/>
          </a:bodyPr>
          <a:p>
            <a:r>
              <a:rPr lang="zh-CN" altLang="en-US" sz="4500" b="1" dirty="0">
                <a:solidFill>
                  <a:sysClr val="window" lastClr="FFFFFF"/>
                </a:solidFill>
                <a:latin typeface="微软雅黑" panose="020B0503020204020204" pitchFamily="34" charset="-122"/>
                <a:ea typeface="微软雅黑" panose="020B0503020204020204" pitchFamily="34" charset="-122"/>
              </a:rPr>
              <a:t>锁</a:t>
            </a:r>
            <a:endParaRPr lang="zh-CN" altLang="en-US" sz="4500" b="1" dirty="0">
              <a:solidFill>
                <a:sysClr val="window" lastClr="FFFFFF"/>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3022388" y="5118846"/>
            <a:ext cx="756920" cy="783590"/>
          </a:xfrm>
          <a:prstGeom prst="rect">
            <a:avLst/>
          </a:prstGeom>
          <a:noFill/>
        </p:spPr>
        <p:txBody>
          <a:bodyPr wrap="none" rtlCol="0">
            <a:spAutoFit/>
          </a:bodyPr>
          <a:p>
            <a:r>
              <a:rPr lang="zh-CN" altLang="en-US" sz="4500" b="1" dirty="0">
                <a:solidFill>
                  <a:sysClr val="window" lastClr="FFFFFF"/>
                </a:solidFill>
                <a:latin typeface="微软雅黑" panose="020B0503020204020204" pitchFamily="34" charset="-122"/>
                <a:ea typeface="微软雅黑" panose="020B0503020204020204" pitchFamily="34" charset="-122"/>
              </a:rPr>
              <a:t>强</a:t>
            </a:r>
            <a:endParaRPr lang="zh-CN" altLang="en-US" sz="4500" b="1" dirty="0">
              <a:solidFill>
                <a:sysClr val="window" lastClr="FFFFFF"/>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8022306" y="1711157"/>
            <a:ext cx="756920" cy="783590"/>
          </a:xfrm>
          <a:prstGeom prst="rect">
            <a:avLst/>
          </a:prstGeom>
          <a:noFill/>
        </p:spPr>
        <p:txBody>
          <a:bodyPr wrap="none" rtlCol="0">
            <a:spAutoFit/>
          </a:bodyPr>
          <a:p>
            <a:r>
              <a:rPr lang="zh-CN" altLang="en-US" sz="4500" b="1" dirty="0">
                <a:solidFill>
                  <a:sysClr val="window" lastClr="FFFFFF"/>
                </a:solidFill>
                <a:latin typeface="微软雅黑" panose="020B0503020204020204" pitchFamily="34" charset="-122"/>
                <a:ea typeface="微软雅黑" panose="020B0503020204020204" pitchFamily="34" charset="-122"/>
              </a:rPr>
              <a:t>抗</a:t>
            </a:r>
            <a:endParaRPr lang="zh-CN" altLang="en-US" sz="4500" b="1" dirty="0">
              <a:solidFill>
                <a:sysClr val="window" lastClr="FFFFFF"/>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8512614" y="3432157"/>
            <a:ext cx="756920" cy="783590"/>
          </a:xfrm>
          <a:prstGeom prst="rect">
            <a:avLst/>
          </a:prstGeom>
          <a:noFill/>
        </p:spPr>
        <p:txBody>
          <a:bodyPr wrap="none" rtlCol="0">
            <a:spAutoFit/>
          </a:bodyPr>
          <a:p>
            <a:r>
              <a:rPr lang="zh-CN" altLang="en-US" sz="4500" b="1" dirty="0">
                <a:solidFill>
                  <a:sysClr val="window" lastClr="FFFFFF"/>
                </a:solidFill>
                <a:latin typeface="微软雅黑" panose="020B0503020204020204" pitchFamily="34" charset="-122"/>
                <a:ea typeface="微软雅黑" panose="020B0503020204020204" pitchFamily="34" charset="-122"/>
              </a:rPr>
              <a:t>活</a:t>
            </a:r>
            <a:endParaRPr lang="zh-CN" altLang="en-US" sz="4500" b="1" dirty="0">
              <a:solidFill>
                <a:sysClr val="window" lastClr="FFFFFF"/>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8075415" y="5159486"/>
            <a:ext cx="756920" cy="783590"/>
          </a:xfrm>
          <a:prstGeom prst="rect">
            <a:avLst/>
          </a:prstGeom>
          <a:noFill/>
        </p:spPr>
        <p:txBody>
          <a:bodyPr wrap="none" rtlCol="0">
            <a:spAutoFit/>
          </a:bodyPr>
          <a:p>
            <a:r>
              <a:rPr lang="zh-CN" altLang="en-US" sz="4500" b="1" dirty="0">
                <a:solidFill>
                  <a:sysClr val="window" lastClr="FFFFFF"/>
                </a:solidFill>
                <a:latin typeface="微软雅黑" panose="020B0503020204020204" pitchFamily="34" charset="-122"/>
                <a:ea typeface="微软雅黑" panose="020B0503020204020204" pitchFamily="34" charset="-122"/>
              </a:rPr>
              <a:t>焕</a:t>
            </a:r>
            <a:endParaRPr lang="zh-CN" altLang="en-US" sz="4500" b="1" dirty="0">
              <a:solidFill>
                <a:sysClr val="window" lastClr="FFFFFF"/>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431808" y="1755660"/>
            <a:ext cx="2316480" cy="1045210"/>
          </a:xfrm>
          <a:prstGeom prst="rect">
            <a:avLst/>
          </a:prstGeom>
          <a:noFill/>
        </p:spPr>
        <p:txBody>
          <a:bodyPr wrap="none" rtlCol="0">
            <a:spAutoFit/>
          </a:bodyPr>
          <a:p>
            <a:pPr algn="r"/>
            <a:r>
              <a:rPr lang="zh-CN" sz="2000" b="1" dirty="0">
                <a:solidFill>
                  <a:sysClr val="window" lastClr="FFFFFF"/>
                </a:solidFill>
                <a:latin typeface="微软雅黑" panose="020B0503020204020204" pitchFamily="34" charset="-122"/>
                <a:ea typeface="微软雅黑" panose="020B0503020204020204" pitchFamily="34" charset="-122"/>
              </a:rPr>
              <a:t>补水</a:t>
            </a:r>
            <a:endParaRPr lang="zh-CN" sz="2000" b="1" dirty="0">
              <a:solidFill>
                <a:sysClr val="window" lastClr="FFFFFF"/>
              </a:solidFill>
              <a:latin typeface="微软雅黑" panose="020B0503020204020204" pitchFamily="34" charset="-122"/>
              <a:ea typeface="微软雅黑" panose="020B0503020204020204" pitchFamily="34" charset="-122"/>
            </a:endParaRPr>
          </a:p>
          <a:p>
            <a:pPr algn="r"/>
            <a:r>
              <a:rPr lang="zh-CN" altLang="en-US"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角鲨烷、透明质酸</a:t>
            </a:r>
            <a:endParaRPr lang="zh-CN" altLang="en-US"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霍霍巴籽油</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r"/>
            <a:r>
              <a:rPr lang="zh-CN" sz="1400" dirty="0">
                <a:solidFill>
                  <a:srgbClr val="F2BA02"/>
                </a:solidFill>
                <a:latin typeface="微软雅黑" panose="020B0503020204020204" pitchFamily="34" charset="-122"/>
                <a:ea typeface="微软雅黑" panose="020B0503020204020204" pitchFamily="34" charset="-122"/>
              </a:rPr>
              <a:t>给肌肤补充水分、滋润</a:t>
            </a:r>
            <a:r>
              <a:rPr lang="zh-CN" sz="1400" dirty="0">
                <a:solidFill>
                  <a:srgbClr val="F2BA02"/>
                </a:solidFill>
                <a:latin typeface="微软雅黑" panose="020B0503020204020204" pitchFamily="34" charset="-122"/>
                <a:ea typeface="微软雅黑" panose="020B0503020204020204" pitchFamily="34" charset="-122"/>
              </a:rPr>
              <a:t>细腻</a:t>
            </a:r>
            <a:endParaRPr lang="zh-CN" sz="1400" dirty="0">
              <a:solidFill>
                <a:srgbClr val="F2BA02"/>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646384" y="3484083"/>
            <a:ext cx="1605280" cy="1045210"/>
          </a:xfrm>
          <a:prstGeom prst="rect">
            <a:avLst/>
          </a:prstGeom>
          <a:noFill/>
        </p:spPr>
        <p:txBody>
          <a:bodyPr wrap="none" rtlCol="0">
            <a:spAutoFit/>
          </a:bodyPr>
          <a:p>
            <a:pPr algn="r">
              <a:buClrTx/>
              <a:buSzTx/>
              <a:buFontTx/>
            </a:pPr>
            <a:r>
              <a:rPr lang="zh-CN" sz="2000" b="1" dirty="0">
                <a:solidFill>
                  <a:schemeClr val="tx1"/>
                </a:solidFill>
                <a:latin typeface="微软雅黑" panose="020B0503020204020204" pitchFamily="34" charset="-122"/>
                <a:ea typeface="微软雅黑" panose="020B0503020204020204" pitchFamily="34" charset="-122"/>
              </a:rPr>
              <a:t>锁水</a:t>
            </a:r>
            <a:endParaRPr lang="zh-CN" sz="2000" b="1" dirty="0">
              <a:solidFill>
                <a:schemeClr val="tx1"/>
              </a:solidFill>
              <a:latin typeface="微软雅黑" panose="020B0503020204020204" pitchFamily="34" charset="-122"/>
              <a:ea typeface="微软雅黑" panose="020B0503020204020204" pitchFamily="34" charset="-122"/>
            </a:endParaRPr>
          </a:p>
          <a:p>
            <a:pPr algn="r">
              <a:buClrTx/>
              <a:buSzTx/>
              <a:buFontTx/>
              <a:buNone/>
            </a:pPr>
            <a:r>
              <a:rPr lang="zh-CN" sz="1400" u="sng" dirty="0">
                <a:solidFill>
                  <a:schemeClr val="tx1"/>
                </a:solidFill>
                <a:latin typeface="微软雅黑" panose="020B0503020204020204" pitchFamily="34" charset="-122"/>
                <a:ea typeface="微软雅黑" panose="020B0503020204020204" pitchFamily="34" charset="-122"/>
              </a:rPr>
              <a:t>糖类同分异构体</a:t>
            </a:r>
            <a:endParaRPr lang="zh-CN" sz="1400" u="sng" dirty="0">
              <a:solidFill>
                <a:schemeClr val="tx1"/>
              </a:solidFill>
              <a:latin typeface="微软雅黑" panose="020B0503020204020204" pitchFamily="34" charset="-122"/>
              <a:ea typeface="微软雅黑" panose="020B0503020204020204" pitchFamily="34" charset="-122"/>
            </a:endParaRPr>
          </a:p>
          <a:p>
            <a:pPr algn="r">
              <a:buClrTx/>
              <a:buSzTx/>
              <a:buNone/>
            </a:pPr>
            <a:r>
              <a:rPr lang="zh-CN" sz="1400" dirty="0">
                <a:solidFill>
                  <a:schemeClr val="tx1"/>
                </a:solidFill>
                <a:latin typeface="微软雅黑" panose="020B0503020204020204" pitchFamily="34" charset="-122"/>
                <a:ea typeface="微软雅黑" panose="020B0503020204020204" pitchFamily="34" charset="-122"/>
              </a:rPr>
              <a:t>锁水磁石</a:t>
            </a:r>
            <a:endParaRPr lang="zh-CN" sz="1400" dirty="0">
              <a:solidFill>
                <a:schemeClr val="tx1"/>
              </a:solidFill>
              <a:latin typeface="微软雅黑" panose="020B0503020204020204" pitchFamily="34" charset="-122"/>
              <a:ea typeface="微软雅黑" panose="020B0503020204020204" pitchFamily="34" charset="-122"/>
            </a:endParaRPr>
          </a:p>
          <a:p>
            <a:pPr algn="r">
              <a:buClrTx/>
              <a:buSzTx/>
              <a:buNone/>
            </a:pPr>
            <a:r>
              <a:rPr lang="zh-CN" sz="1400" dirty="0">
                <a:solidFill>
                  <a:srgbClr val="F2BA02"/>
                </a:solidFill>
                <a:latin typeface="微软雅黑" panose="020B0503020204020204" pitchFamily="34" charset="-122"/>
                <a:ea typeface="微软雅黑" panose="020B0503020204020204" pitchFamily="34" charset="-122"/>
              </a:rPr>
              <a:t>牢牢锁住肌肤水分</a:t>
            </a:r>
            <a:endParaRPr lang="zh-CN" sz="1400" dirty="0">
              <a:solidFill>
                <a:srgbClr val="E54C5E"/>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113643" y="5243840"/>
            <a:ext cx="2724785" cy="1139825"/>
          </a:xfrm>
          <a:prstGeom prst="rect">
            <a:avLst/>
          </a:prstGeom>
          <a:noFill/>
        </p:spPr>
        <p:txBody>
          <a:bodyPr wrap="none" rtlCol="0">
            <a:spAutoFit/>
          </a:bodyPr>
          <a:p>
            <a:pPr algn="r">
              <a:lnSpc>
                <a:spcPct val="110000"/>
              </a:lnSpc>
              <a:buClrTx/>
              <a:buSzTx/>
              <a:buFontTx/>
              <a:buNone/>
            </a:pPr>
            <a:r>
              <a:rPr 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强韧</a:t>
            </a:r>
            <a:endParaRPr 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10000"/>
              </a:lnSpc>
              <a:buClrTx/>
              <a:buSzTx/>
              <a:buNone/>
            </a:pPr>
            <a:r>
              <a:rPr lang="zh-CN"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三重舒敏植萃</a:t>
            </a:r>
            <a:endParaRPr lang="zh-CN"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10000"/>
              </a:lnSpc>
              <a:buClrTx/>
              <a:buSzTx/>
              <a:buNone/>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乳酸菌发酵溶胞产物</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r">
              <a:lnSpc>
                <a:spcPct val="110000"/>
              </a:lnSpc>
              <a:buClrTx/>
              <a:buSzTx/>
              <a:buNone/>
            </a:pPr>
            <a:r>
              <a:rPr 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维稳肌肤内在系统</a:t>
            </a:r>
            <a:r>
              <a:rPr lang="en-US" alt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修护</a:t>
            </a:r>
            <a:r>
              <a:rPr 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强韧</a:t>
            </a:r>
            <a:r>
              <a:rPr 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屏障</a:t>
            </a:r>
            <a:endParaRPr 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2" name="文本框 41"/>
          <p:cNvSpPr txBox="1"/>
          <p:nvPr/>
        </p:nvSpPr>
        <p:spPr>
          <a:xfrm>
            <a:off x="9049919" y="1755660"/>
            <a:ext cx="2494280" cy="1045210"/>
          </a:xfrm>
          <a:prstGeom prst="rect">
            <a:avLst/>
          </a:prstGeom>
          <a:noFill/>
        </p:spPr>
        <p:txBody>
          <a:bodyPr wrap="none" rtlCol="0">
            <a:spAutoFit/>
          </a:bodyPr>
          <a:p>
            <a:pPr algn="l">
              <a:buClrTx/>
              <a:buSzTx/>
              <a:buFontTx/>
            </a:pPr>
            <a:r>
              <a:rPr lang="zh-CN" sz="2000" b="1" dirty="0">
                <a:solidFill>
                  <a:schemeClr val="tx1"/>
                </a:solidFill>
                <a:latin typeface="微软雅黑" panose="020B0503020204020204" pitchFamily="34" charset="-122"/>
                <a:ea typeface="微软雅黑" panose="020B0503020204020204" pitchFamily="34" charset="-122"/>
              </a:rPr>
              <a:t>抗老</a:t>
            </a:r>
            <a:endParaRPr lang="zh-CN" sz="2000" b="1" dirty="0">
              <a:solidFill>
                <a:schemeClr val="tx1"/>
              </a:solidFill>
              <a:latin typeface="微软雅黑" panose="020B0503020204020204" pitchFamily="34" charset="-122"/>
              <a:ea typeface="微软雅黑" panose="020B0503020204020204" pitchFamily="34" charset="-122"/>
            </a:endParaRPr>
          </a:p>
          <a:p>
            <a:pPr algn="l">
              <a:buClrTx/>
              <a:buSzTx/>
              <a:buNone/>
            </a:pPr>
            <a:r>
              <a:rPr lang="zh-CN" sz="1400" u="sng" dirty="0">
                <a:solidFill>
                  <a:schemeClr val="tx1"/>
                </a:solidFill>
                <a:latin typeface="微软雅黑" panose="020B0503020204020204" pitchFamily="34" charset="-122"/>
                <a:ea typeface="微软雅黑" panose="020B0503020204020204" pitchFamily="34" charset="-122"/>
              </a:rPr>
              <a:t>核心</a:t>
            </a:r>
            <a:r>
              <a:rPr lang="zh-CN" altLang="en-US"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黑孢块菌提取物</a:t>
            </a:r>
            <a:endParaRPr lang="zh-CN" sz="1400" u="sng" dirty="0">
              <a:solidFill>
                <a:schemeClr val="tx1"/>
              </a:solidFill>
              <a:latin typeface="微软雅黑" panose="020B0503020204020204" pitchFamily="34" charset="-122"/>
              <a:ea typeface="微软雅黑" panose="020B0503020204020204" pitchFamily="34" charset="-122"/>
            </a:endParaRPr>
          </a:p>
          <a:p>
            <a:pPr algn="l">
              <a:buClrTx/>
              <a:buSzTx/>
              <a:buNone/>
            </a:pPr>
            <a:r>
              <a:rPr lang="zh-CN" altLang="en-US" sz="140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玻色因、依克多因、麦角硫因</a:t>
            </a:r>
            <a:endParaRPr lang="en-US" altLang="zh-CN" sz="1400" b="1">
              <a:solidFill>
                <a:schemeClr val="tx1"/>
              </a:solidFill>
              <a:latin typeface="微软雅黑" panose="020B0503020204020204" pitchFamily="34" charset="-122"/>
              <a:ea typeface="微软雅黑" panose="020B0503020204020204" pitchFamily="34" charset="-122"/>
              <a:sym typeface="+mn-ea"/>
            </a:endParaRPr>
          </a:p>
          <a:p>
            <a:pPr algn="l">
              <a:buClrTx/>
              <a:buSzTx/>
              <a:buNone/>
            </a:pPr>
            <a:r>
              <a:rPr lang="zh-CN" sz="1400" dirty="0">
                <a:solidFill>
                  <a:srgbClr val="F2BA02"/>
                </a:solidFill>
                <a:latin typeface="微软雅黑" panose="020B0503020204020204" pitchFamily="34" charset="-122"/>
                <a:ea typeface="微软雅黑" panose="020B0503020204020204" pitchFamily="34" charset="-122"/>
                <a:sym typeface="微软雅黑" panose="020B0503020204020204" pitchFamily="34" charset="-122"/>
              </a:rPr>
              <a:t>抗氧抗光老化，全面对抗老化</a:t>
            </a:r>
            <a:endParaRPr lang="zh-CN" sz="1400" dirty="0">
              <a:solidFill>
                <a:srgbClr val="F2BA0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文本框 42"/>
          <p:cNvSpPr txBox="1"/>
          <p:nvPr/>
        </p:nvSpPr>
        <p:spPr>
          <a:xfrm>
            <a:off x="9204860" y="5138893"/>
            <a:ext cx="2626360" cy="1045210"/>
          </a:xfrm>
          <a:prstGeom prst="rect">
            <a:avLst/>
          </a:prstGeom>
          <a:noFill/>
        </p:spPr>
        <p:txBody>
          <a:bodyPr wrap="none" rtlCol="0">
            <a:spAutoFit/>
          </a:bodyPr>
          <a:p>
            <a:pPr algn="l">
              <a:buClrTx/>
              <a:buSzTx/>
              <a:buFontTx/>
            </a:pPr>
            <a:r>
              <a:rPr 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焕亮</a:t>
            </a:r>
            <a:endParaRPr lang="zh-CN" sz="2000" b="1" dirty="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None/>
            </a:pPr>
            <a:r>
              <a:rPr lang="zh-CN" altLang="en-US" sz="1400"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烟酰胺+</a:t>
            </a:r>
            <a:r>
              <a:rPr lang="zh-CN" altLang="en-US" sz="1400"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二裂酵母</a:t>
            </a:r>
            <a:r>
              <a:rPr lang="zh-CN" altLang="en-US" sz="1400" u="sng"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发酵溶胞产物</a:t>
            </a:r>
            <a:endParaRPr lang="zh-CN" altLang="en-US" sz="1400"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None/>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生育酚（维生素E）</a:t>
            </a:r>
            <a:endPar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None/>
            </a:pPr>
            <a:r>
              <a:rPr 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rPr>
              <a:t>减少面部暗沉</a:t>
            </a:r>
            <a:r>
              <a:rPr lang="en-US" alt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rPr>
              <a:t>抗老</a:t>
            </a:r>
            <a:r>
              <a:rPr 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rPr>
              <a:t>焕亮肌肤</a:t>
            </a:r>
            <a:endParaRPr 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文本框 43"/>
          <p:cNvSpPr txBox="1"/>
          <p:nvPr/>
        </p:nvSpPr>
        <p:spPr>
          <a:xfrm>
            <a:off x="9375049" y="3431550"/>
            <a:ext cx="2573020" cy="1045210"/>
          </a:xfrm>
          <a:prstGeom prst="rect">
            <a:avLst/>
          </a:prstGeom>
          <a:noFill/>
        </p:spPr>
        <p:txBody>
          <a:bodyPr wrap="none" rtlCol="0">
            <a:spAutoFit/>
          </a:bodyPr>
          <a:p>
            <a:pPr algn="l">
              <a:buClrTx/>
              <a:buSzTx/>
              <a:buFontTx/>
            </a:pPr>
            <a:r>
              <a:rPr 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抚纹</a:t>
            </a:r>
            <a:endParaRPr 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buClrTx/>
              <a:buSzTx/>
              <a:buNone/>
            </a:pPr>
            <a:r>
              <a:rPr lang="zh-CN" altLang="en-US" sz="1400"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核心Ⅲ型人源胶原蛋白</a:t>
            </a:r>
            <a:endParaRPr lang="zh-CN" altLang="en-US" sz="1400"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l">
              <a:buClrTx/>
              <a:buSzTx/>
              <a:buNone/>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乙酰基六肽</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、三肽</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、五肽</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endPar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buClrTx/>
              <a:buSzTx/>
              <a:buNone/>
            </a:pPr>
            <a:r>
              <a:rPr 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层层营养肌肤</a:t>
            </a:r>
            <a:r>
              <a:rPr lang="en-US" alt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400" dirty="0">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抚纹紧致提升</a:t>
            </a:r>
            <a:endParaRPr lang="zh-CN" sz="1400" dirty="0">
              <a:solidFill>
                <a:srgbClr val="E54C5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椭圆 44"/>
          <p:cNvSpPr/>
          <p:nvPr/>
        </p:nvSpPr>
        <p:spPr>
          <a:xfrm>
            <a:off x="3634105" y="1591310"/>
            <a:ext cx="4671695" cy="4705350"/>
          </a:xfrm>
          <a:prstGeom prst="ellipse">
            <a:avLst/>
          </a:prstGeom>
          <a:noFill/>
          <a:ln w="12700" cap="flat" cmpd="sng" algn="ctr">
            <a:gradFill>
              <a:gsLst>
                <a:gs pos="41000">
                  <a:srgbClr val="F2BA02"/>
                </a:gs>
                <a:gs pos="74000">
                  <a:srgbClr val="4874CB">
                    <a:lumMod val="45000"/>
                    <a:lumOff val="55000"/>
                  </a:srgbClr>
                </a:gs>
                <a:gs pos="83000">
                  <a:srgbClr val="4874CB">
                    <a:lumMod val="45000"/>
                    <a:lumOff val="55000"/>
                  </a:srgbClr>
                </a:gs>
                <a:gs pos="100000">
                  <a:srgbClr val="4874CB">
                    <a:lumMod val="30000"/>
                    <a:lumOff val="70000"/>
                  </a:srgbClr>
                </a:gs>
              </a:gsLst>
              <a:lin ang="5400000" scaled="1"/>
            </a:gradFill>
            <a:prstDash val="solid"/>
            <a:miter lim="800000"/>
          </a:ln>
          <a:effectLst/>
        </p:spPr>
        <p:txBody>
          <a:bodyPr rtlCol="0" anchor="ctr"/>
          <a:p>
            <a:pPr algn="ctr"/>
            <a:endParaRPr lang="zh-CN" altLang="en-US">
              <a:solidFill>
                <a:sysClr val="window" lastClr="FFFFFF"/>
              </a:solidFill>
              <a:latin typeface="微软雅黑" panose="020B0503020204020204" pitchFamily="34" charset="-122"/>
              <a:ea typeface="微软雅黑" panose="020B0503020204020204" pitchFamily="34" charset="-122"/>
            </a:endParaRPr>
          </a:p>
        </p:txBody>
      </p:sp>
      <p:pic>
        <p:nvPicPr>
          <p:cNvPr id="4" name="图片 3" descr="788a63570fb832296b2e34b47c29baf"/>
          <p:cNvPicPr>
            <a:picLocks noChangeAspect="1"/>
          </p:cNvPicPr>
          <p:nvPr/>
        </p:nvPicPr>
        <p:blipFill>
          <a:blip r:embed="rId3">
            <a:lum bright="-6000"/>
          </a:blip>
          <a:stretch>
            <a:fillRect/>
          </a:stretch>
        </p:blipFill>
        <p:spPr>
          <a:xfrm>
            <a:off x="4542155" y="2383790"/>
            <a:ext cx="2901315" cy="2901315"/>
          </a:xfrm>
          <a:prstGeom prst="rect">
            <a:avLst/>
          </a:prstGeom>
          <a:effectLst>
            <a:outerShdw blurRad="76200" dir="13500000" sy="23000" kx="1200000" algn="br" rotWithShape="0">
              <a:prstClr val="black">
                <a:alpha val="20000"/>
              </a:prstClr>
            </a:outerShdw>
          </a:effectLst>
        </p:spPr>
      </p:pic>
      <p:sp>
        <p:nvSpPr>
          <p:cNvPr id="5" name="矩形 4"/>
          <p:cNvSpPr/>
          <p:nvPr/>
        </p:nvSpPr>
        <p:spPr bwMode="auto">
          <a:xfrm>
            <a:off x="2306320" y="327025"/>
            <a:ext cx="7519035" cy="645160"/>
          </a:xfrm>
          <a:prstGeom prst="rect">
            <a:avLst/>
          </a:prstGeom>
        </p:spPr>
        <p:txBody>
          <a:bodyPr wrap="square">
            <a:spAutoFit/>
          </a:bodyPr>
          <a:p>
            <a:pPr algn="ctr">
              <a:defRPr/>
            </a:pPr>
            <a:r>
              <a:rPr lang="en-US" altLang="zh-CN" sz="3600" b="1">
                <a:gradFill>
                  <a:gsLst>
                    <a:gs pos="0">
                      <a:srgbClr val="FFF386"/>
                    </a:gs>
                    <a:gs pos="94805">
                      <a:srgbClr val="A2B030"/>
                    </a:gs>
                    <a:gs pos="49000">
                      <a:srgbClr val="FFC339"/>
                    </a:gs>
                  </a:gsLst>
                  <a:lin ang="2700000" scaled="1"/>
                  <a:tileRect l="-100000" b="-100000"/>
                </a:gradFill>
                <a:latin typeface="微软雅黑" panose="020B0503020204020204" pitchFamily="34" charset="-122"/>
                <a:ea typeface="微软雅黑" panose="020B0503020204020204" pitchFamily="34" charset="-122"/>
                <a:cs typeface="微软雅黑" panose="020B0503020204020204" pitchFamily="34" charset="-122"/>
              </a:rPr>
              <a:t>多</a:t>
            </a:r>
            <a:r>
              <a:rPr lang="zh-CN" sz="3600" b="1">
                <a:gradFill>
                  <a:gsLst>
                    <a:gs pos="0">
                      <a:srgbClr val="FFF386"/>
                    </a:gs>
                    <a:gs pos="94805">
                      <a:srgbClr val="A2B030"/>
                    </a:gs>
                    <a:gs pos="49000">
                      <a:srgbClr val="FFC339"/>
                    </a:gs>
                  </a:gsLst>
                  <a:lin ang="2700000" scaled="1"/>
                  <a:tileRect l="-100000" b="-100000"/>
                </a:gradFill>
                <a:latin typeface="微软雅黑" panose="020B0503020204020204" pitchFamily="34" charset="-122"/>
                <a:ea typeface="微软雅黑" panose="020B0503020204020204" pitchFamily="34" charset="-122"/>
                <a:cs typeface="微软雅黑" panose="020B0503020204020204" pitchFamily="34" charset="-122"/>
              </a:rPr>
              <a:t>重功效</a:t>
            </a:r>
            <a:r>
              <a:rPr lang="en-US" altLang="zh-CN" sz="3600" b="1">
                <a:gradFill>
                  <a:gsLst>
                    <a:gs pos="0">
                      <a:srgbClr val="FFF386"/>
                    </a:gs>
                    <a:gs pos="94805">
                      <a:srgbClr val="A2B030"/>
                    </a:gs>
                    <a:gs pos="49000">
                      <a:srgbClr val="FFC339"/>
                    </a:gs>
                  </a:gsLst>
                  <a:lin ang="2700000" scaled="1"/>
                  <a:tileRect l="-100000" b="-100000"/>
                </a:gra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600" b="1">
                <a:gradFill>
                  <a:gsLst>
                    <a:gs pos="0">
                      <a:srgbClr val="FFF386"/>
                    </a:gs>
                    <a:gs pos="94805">
                      <a:srgbClr val="A2B030"/>
                    </a:gs>
                    <a:gs pos="49000">
                      <a:srgbClr val="FFC339"/>
                    </a:gs>
                  </a:gsLst>
                  <a:lin ang="2700000" scaled="1"/>
                  <a:tileRect l="-100000" b="-100000"/>
                </a:gradFill>
                <a:latin typeface="微软雅黑" panose="020B0503020204020204" pitchFamily="34" charset="-122"/>
                <a:ea typeface="微软雅黑" panose="020B0503020204020204" pitchFamily="34" charset="-122"/>
                <a:cs typeface="微软雅黑" panose="020B0503020204020204" pitchFamily="34" charset="-122"/>
              </a:rPr>
              <a:t>莹润</a:t>
            </a:r>
            <a:r>
              <a:rPr lang="en-US" altLang="zh-CN" sz="3600" b="1">
                <a:gradFill>
                  <a:gsLst>
                    <a:gs pos="0">
                      <a:srgbClr val="FFF386"/>
                    </a:gs>
                    <a:gs pos="94805">
                      <a:srgbClr val="A2B030"/>
                    </a:gs>
                    <a:gs pos="49000">
                      <a:srgbClr val="FFC339"/>
                    </a:gs>
                  </a:gsLst>
                  <a:lin ang="2700000" scaled="1"/>
                  <a:tileRect l="-100000" b="-100000"/>
                </a:gradFill>
                <a:latin typeface="微软雅黑" panose="020B0503020204020204" pitchFamily="34" charset="-122"/>
                <a:ea typeface="微软雅黑" panose="020B0503020204020204" pitchFamily="34" charset="-122"/>
                <a:cs typeface="微软雅黑" panose="020B0503020204020204" pitchFamily="34" charset="-122"/>
              </a:rPr>
              <a:t>焕活</a:t>
            </a:r>
            <a:r>
              <a:rPr lang="zh-CN" altLang="en-US" sz="3600" b="1">
                <a:gradFill>
                  <a:gsLst>
                    <a:gs pos="0">
                      <a:srgbClr val="FFF386"/>
                    </a:gs>
                    <a:gs pos="94805">
                      <a:srgbClr val="A2B030"/>
                    </a:gs>
                    <a:gs pos="49000">
                      <a:srgbClr val="FFC339"/>
                    </a:gs>
                  </a:gsLst>
                  <a:lin ang="2700000" scaled="1"/>
                  <a:tileRect l="-100000" b="-100000"/>
                </a:gradFill>
                <a:latin typeface="微软雅黑" panose="020B0503020204020204" pitchFamily="34" charset="-122"/>
                <a:ea typeface="微软雅黑" panose="020B0503020204020204" pitchFamily="34" charset="-122"/>
                <a:cs typeface="微软雅黑" panose="020B0503020204020204" pitchFamily="34" charset="-122"/>
              </a:rPr>
              <a:t>紧致</a:t>
            </a:r>
            <a:r>
              <a:rPr lang="en-US" altLang="zh-CN" sz="3600" b="1">
                <a:gradFill>
                  <a:gsLst>
                    <a:gs pos="0">
                      <a:srgbClr val="FFF386"/>
                    </a:gs>
                    <a:gs pos="94805">
                      <a:srgbClr val="A2B030"/>
                    </a:gs>
                    <a:gs pos="49000">
                      <a:srgbClr val="FFC339"/>
                    </a:gs>
                  </a:gsLst>
                  <a:lin ang="2700000" scaled="1"/>
                  <a:tileRect l="-100000" b="-100000"/>
                </a:gradFill>
                <a:latin typeface="微软雅黑" panose="020B0503020204020204" pitchFamily="34" charset="-122"/>
                <a:ea typeface="微软雅黑" panose="020B0503020204020204" pitchFamily="34" charset="-122"/>
                <a:cs typeface="微软雅黑" panose="020B0503020204020204" pitchFamily="34" charset="-122"/>
                <a:sym typeface="+mn-ea"/>
              </a:rPr>
              <a:t>透亮</a:t>
            </a:r>
            <a:r>
              <a:rPr lang="en-US" altLang="zh-CN" sz="3600" b="1">
                <a:gradFill>
                  <a:gsLst>
                    <a:gs pos="0">
                      <a:srgbClr val="FFF386"/>
                    </a:gs>
                    <a:gs pos="94805">
                      <a:srgbClr val="A2B030"/>
                    </a:gs>
                    <a:gs pos="49000">
                      <a:srgbClr val="FFC339"/>
                    </a:gs>
                  </a:gsLst>
                  <a:lin ang="2700000" scaled="1"/>
                  <a:tileRect l="-100000" b="-100000"/>
                </a:gradFill>
                <a:latin typeface="微软雅黑" panose="020B0503020204020204" pitchFamily="34" charset="-122"/>
                <a:ea typeface="微软雅黑" panose="020B0503020204020204" pitchFamily="34" charset="-122"/>
                <a:cs typeface="微软雅黑" panose="020B0503020204020204" pitchFamily="34" charset="-122"/>
              </a:rPr>
              <a:t>肌</a:t>
            </a:r>
            <a:endParaRPr lang="en-US" altLang="zh-CN" sz="2400" b="1" kern="100">
              <a:gradFill>
                <a:gsLst>
                  <a:gs pos="100000">
                    <a:schemeClr val="accent6"/>
                  </a:gs>
                  <a:gs pos="0">
                    <a:schemeClr val="accent1"/>
                  </a:gs>
                </a:gsLst>
                <a:lin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8" name="直接连接符 7"/>
          <p:cNvCxnSpPr/>
          <p:nvPr/>
        </p:nvCxnSpPr>
        <p:spPr>
          <a:xfrm>
            <a:off x="3705860" y="1109980"/>
            <a:ext cx="4578350" cy="13335"/>
          </a:xfrm>
          <a:prstGeom prst="line">
            <a:avLst/>
          </a:prstGeom>
          <a:ln w="12700" cmpd="sng">
            <a:solidFill>
              <a:schemeClr val="tx1"/>
            </a:solidFill>
            <a:prstDash val="solid"/>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39" name="文本框 38"/>
          <p:cNvSpPr txBox="1"/>
          <p:nvPr/>
        </p:nvSpPr>
        <p:spPr>
          <a:xfrm>
            <a:off x="3029585" y="292735"/>
            <a:ext cx="6133465" cy="521970"/>
          </a:xfrm>
          <a:prstGeom prst="rect">
            <a:avLst/>
          </a:prstGeom>
          <a:noFill/>
        </p:spPr>
        <p:txBody>
          <a:bodyPr wrap="square" rtlCol="0">
            <a:spAutoFit/>
          </a:bodyPr>
          <a:p>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分层紧塑</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重新唤醒面部</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大年轻点位</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nvSpPr>
        <p:spPr>
          <a:xfrm>
            <a:off x="3589020" y="937260"/>
            <a:ext cx="5158740" cy="337185"/>
          </a:xfrm>
          <a:prstGeom prst="rect">
            <a:avLst/>
          </a:prstGeom>
          <a:noFill/>
        </p:spPr>
        <p:txBody>
          <a:bodyPr wrap="square" rtlCol="0">
            <a:spAutoFit/>
          </a:bodyPr>
          <a:p>
            <a:r>
              <a:rPr lang="zh-CN" altLang="en-US" sz="1600">
                <a:solidFill>
                  <a:schemeClr val="tx1"/>
                </a:solidFill>
                <a:latin typeface="微软雅黑" panose="020B0503020204020204" pitchFamily="34" charset="-122"/>
                <a:ea typeface="微软雅黑" panose="020B0503020204020204" pitchFamily="34" charset="-122"/>
              </a:rPr>
              <a:t>促活基底层新生力，呵护受损胶原蛋白，焕活基底</a:t>
            </a:r>
            <a:r>
              <a:rPr lang="zh-CN" altLang="en-US" sz="1600">
                <a:solidFill>
                  <a:schemeClr val="tx1"/>
                </a:solidFill>
                <a:latin typeface="微软雅黑" panose="020B0503020204020204" pitchFamily="34" charset="-122"/>
                <a:ea typeface="微软雅黑" panose="020B0503020204020204" pitchFamily="34" charset="-122"/>
              </a:rPr>
              <a:t>能量</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3"/>
            </p:custDataLst>
          </p:nvPr>
        </p:nvSpPr>
        <p:spPr>
          <a:xfrm>
            <a:off x="1078230" y="2000885"/>
            <a:ext cx="758190" cy="1310005"/>
          </a:xfrm>
          <a:prstGeom prst="rect">
            <a:avLst/>
          </a:prstGeom>
          <a:noFill/>
        </p:spPr>
        <p:txBody>
          <a:bodyPr wrap="square" rtlCol="0">
            <a:noAutofit/>
          </a:bodyPr>
          <a:p>
            <a:r>
              <a:rPr lang="en-US" altLang="zh-CN" sz="66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rPr>
              <a:t>1</a:t>
            </a:r>
            <a:endParaRPr lang="en-US" altLang="zh-CN" sz="66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endParaRPr>
          </a:p>
        </p:txBody>
      </p:sp>
      <p:sp>
        <p:nvSpPr>
          <p:cNvPr id="11" name="文本框 10"/>
          <p:cNvSpPr txBox="1"/>
          <p:nvPr>
            <p:custDataLst>
              <p:tags r:id="rId4"/>
            </p:custDataLst>
          </p:nvPr>
        </p:nvSpPr>
        <p:spPr>
          <a:xfrm>
            <a:off x="1010285" y="3248660"/>
            <a:ext cx="758190" cy="1310005"/>
          </a:xfrm>
          <a:prstGeom prst="rect">
            <a:avLst/>
          </a:prstGeom>
          <a:noFill/>
        </p:spPr>
        <p:txBody>
          <a:bodyPr wrap="square" rtlCol="0">
            <a:noAutofit/>
          </a:bodyPr>
          <a:p>
            <a:r>
              <a:rPr lang="en-US" altLang="zh-CN" sz="66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rPr>
              <a:t>2</a:t>
            </a:r>
            <a:endParaRPr lang="en-US" altLang="zh-CN" sz="66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endParaRPr>
          </a:p>
        </p:txBody>
      </p:sp>
      <p:sp>
        <p:nvSpPr>
          <p:cNvPr id="12" name="文本框 11"/>
          <p:cNvSpPr txBox="1"/>
          <p:nvPr>
            <p:custDataLst>
              <p:tags r:id="rId5"/>
            </p:custDataLst>
          </p:nvPr>
        </p:nvSpPr>
        <p:spPr>
          <a:xfrm>
            <a:off x="1019175" y="4559300"/>
            <a:ext cx="758190" cy="1310005"/>
          </a:xfrm>
          <a:prstGeom prst="rect">
            <a:avLst/>
          </a:prstGeom>
          <a:noFill/>
        </p:spPr>
        <p:txBody>
          <a:bodyPr wrap="square" rtlCol="0">
            <a:noAutofit/>
          </a:bodyPr>
          <a:p>
            <a:r>
              <a:rPr lang="en-US" altLang="zh-CN" sz="66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rPr>
              <a:t>3</a:t>
            </a:r>
            <a:endParaRPr lang="en-US" altLang="zh-CN" sz="6600" b="1" i="1">
              <a:gradFill>
                <a:gsLst>
                  <a:gs pos="50000">
                    <a:srgbClr val="F2BA02"/>
                  </a:gs>
                  <a:gs pos="0">
                    <a:srgbClr val="F2BA02">
                      <a:lumMod val="25000"/>
                      <a:lumOff val="75000"/>
                    </a:srgbClr>
                  </a:gs>
                  <a:gs pos="100000">
                    <a:srgbClr val="F2BA02">
                      <a:lumMod val="85000"/>
                    </a:srgbClr>
                  </a:gs>
                </a:gsLst>
                <a:lin ang="5400000" scaled="1"/>
              </a:gradFill>
              <a:latin typeface="方正仿宋_GBK" panose="02000000000000000000" charset="-122"/>
              <a:ea typeface="方正仿宋_GBK" panose="02000000000000000000" charset="-122"/>
            </a:endParaRPr>
          </a:p>
        </p:txBody>
      </p:sp>
      <p:sp>
        <p:nvSpPr>
          <p:cNvPr id="13" name="文本框 12"/>
          <p:cNvSpPr txBox="1"/>
          <p:nvPr>
            <p:custDataLst>
              <p:tags r:id="rId6"/>
            </p:custDataLst>
          </p:nvPr>
        </p:nvSpPr>
        <p:spPr>
          <a:xfrm>
            <a:off x="1836420" y="2275840"/>
            <a:ext cx="3406775" cy="368300"/>
          </a:xfrm>
          <a:prstGeom prst="rect">
            <a:avLst/>
          </a:prstGeom>
          <a:noFill/>
        </p:spPr>
        <p:txBody>
          <a:bodyPr wrap="square" rtlCol="0">
            <a:spAutoFit/>
          </a:bodyPr>
          <a:p>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面颊</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澎弹苹果肌</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13"/>
          <p:cNvSpPr txBox="1"/>
          <p:nvPr>
            <p:custDataLst>
              <p:tags r:id="rId7"/>
            </p:custDataLst>
          </p:nvPr>
        </p:nvSpPr>
        <p:spPr>
          <a:xfrm>
            <a:off x="1836420" y="2644140"/>
            <a:ext cx="4424680" cy="368300"/>
          </a:xfrm>
          <a:prstGeom prst="rect">
            <a:avLst/>
          </a:prstGeom>
          <a:gradFill>
            <a:gsLst>
              <a:gs pos="7000">
                <a:srgbClr val="4874CB">
                  <a:lumMod val="5000"/>
                  <a:lumOff val="95000"/>
                  <a:alpha val="0"/>
                </a:srgbClr>
              </a:gs>
              <a:gs pos="36000">
                <a:srgbClr val="F2BA02">
                  <a:lumMod val="60000"/>
                  <a:lumOff val="40000"/>
                  <a:alpha val="59000"/>
                </a:srgbClr>
              </a:gs>
              <a:gs pos="74000">
                <a:srgbClr val="F2BA02">
                  <a:lumMod val="60000"/>
                  <a:lumOff val="40000"/>
                  <a:alpha val="55000"/>
                </a:srgbClr>
              </a:gs>
              <a:gs pos="90000">
                <a:srgbClr val="F2BA02">
                  <a:lumMod val="60000"/>
                  <a:lumOff val="40000"/>
                </a:srgbClr>
              </a:gs>
            </a:gsLst>
            <a:lin ang="8700000" scaled="0"/>
          </a:gradFill>
        </p:spPr>
        <p:txBody>
          <a:bodyPr wrap="square" rtlCol="0">
            <a:spAutoFit/>
          </a:bodyPr>
          <a:p>
            <a:r>
              <a:rPr lang="zh-CN">
                <a:solidFill>
                  <a:srgbClr val="E7E6E6">
                    <a:lumMod val="25000"/>
                  </a:srgbClr>
                </a:solidFill>
                <a:sym typeface="微软雅黑" panose="020B0503020204020204" pitchFamily="34" charset="-122"/>
              </a:rPr>
              <a:t>改善下垂松弛</a:t>
            </a:r>
            <a:r>
              <a:rPr lang="en-US" altLang="zh-CN">
                <a:solidFill>
                  <a:srgbClr val="E7E6E6">
                    <a:lumMod val="25000"/>
                  </a:srgbClr>
                </a:solidFill>
                <a:sym typeface="+mn-ea"/>
              </a:rPr>
              <a:t>/</a:t>
            </a:r>
            <a:r>
              <a:rPr lang="zh-CN" altLang="en-US">
                <a:solidFill>
                  <a:srgbClr val="E7E6E6">
                    <a:lumMod val="25000"/>
                  </a:srgbClr>
                </a:solidFill>
                <a:sym typeface="微软雅黑" panose="020B0503020204020204" pitchFamily="34" charset="-122"/>
              </a:rPr>
              <a:t>干瘪、</a:t>
            </a:r>
            <a:r>
              <a:rPr lang="zh-CN" altLang="en-US">
                <a:solidFill>
                  <a:srgbClr val="E7E6E6">
                    <a:lumMod val="25000"/>
                  </a:srgbClr>
                </a:solidFill>
                <a:sym typeface="微软雅黑" panose="020B0503020204020204" pitchFamily="34" charset="-122"/>
              </a:rPr>
              <a:t>眼纹</a:t>
            </a:r>
            <a:endParaRPr lang="zh-CN" altLang="en-US">
              <a:solidFill>
                <a:srgbClr val="E7E6E6">
                  <a:lumMod val="25000"/>
                </a:srgbClr>
              </a:solidFill>
              <a:sym typeface="微软雅黑" panose="020B0503020204020204" pitchFamily="34" charset="-122"/>
            </a:endParaRPr>
          </a:p>
        </p:txBody>
      </p:sp>
      <p:sp>
        <p:nvSpPr>
          <p:cNvPr id="15" name="文本框 14"/>
          <p:cNvSpPr txBox="1"/>
          <p:nvPr>
            <p:custDataLst>
              <p:tags r:id="rId8"/>
            </p:custDataLst>
          </p:nvPr>
        </p:nvSpPr>
        <p:spPr>
          <a:xfrm>
            <a:off x="1836420" y="3473450"/>
            <a:ext cx="1958975" cy="368300"/>
          </a:xfrm>
          <a:prstGeom prst="rect">
            <a:avLst/>
          </a:prstGeom>
          <a:noFill/>
        </p:spPr>
        <p:txBody>
          <a:bodyPr wrap="square" rtlCol="0">
            <a:spAutoFit/>
          </a:bodyPr>
          <a:p>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下颚</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拯救跨脸</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6" name="文本框 15"/>
          <p:cNvSpPr txBox="1"/>
          <p:nvPr>
            <p:custDataLst>
              <p:tags r:id="rId9"/>
            </p:custDataLst>
          </p:nvPr>
        </p:nvSpPr>
        <p:spPr>
          <a:xfrm>
            <a:off x="1854835" y="4747260"/>
            <a:ext cx="1941195" cy="368300"/>
          </a:xfrm>
          <a:prstGeom prst="rect">
            <a:avLst/>
          </a:prstGeom>
          <a:noFill/>
        </p:spPr>
        <p:txBody>
          <a:bodyPr wrap="square" rtlCol="0">
            <a:spAutoFit/>
          </a:bodyPr>
          <a:p>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颈部</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紧塑轮廓</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框 16"/>
          <p:cNvSpPr txBox="1"/>
          <p:nvPr>
            <p:custDataLst>
              <p:tags r:id="rId10"/>
            </p:custDataLst>
          </p:nvPr>
        </p:nvSpPr>
        <p:spPr>
          <a:xfrm>
            <a:off x="1836420" y="3903980"/>
            <a:ext cx="4424680" cy="368300"/>
          </a:xfrm>
          <a:prstGeom prst="rect">
            <a:avLst/>
          </a:prstGeom>
          <a:gradFill>
            <a:gsLst>
              <a:gs pos="7000">
                <a:srgbClr val="4874CB">
                  <a:lumMod val="5000"/>
                  <a:lumOff val="95000"/>
                  <a:alpha val="0"/>
                </a:srgbClr>
              </a:gs>
              <a:gs pos="36000">
                <a:srgbClr val="F2BA02">
                  <a:lumMod val="60000"/>
                  <a:lumOff val="40000"/>
                  <a:alpha val="59000"/>
                </a:srgbClr>
              </a:gs>
              <a:gs pos="74000">
                <a:srgbClr val="F2BA02">
                  <a:lumMod val="60000"/>
                  <a:lumOff val="40000"/>
                  <a:alpha val="55000"/>
                </a:srgbClr>
              </a:gs>
              <a:gs pos="90000">
                <a:srgbClr val="F2BA02">
                  <a:lumMod val="60000"/>
                  <a:lumOff val="40000"/>
                </a:srgbClr>
              </a:gs>
            </a:gsLst>
            <a:lin ang="8700000" scaled="0"/>
          </a:gradFill>
        </p:spPr>
        <p:txBody>
          <a:bodyPr wrap="square" rtlCol="0">
            <a:spAutoFit/>
          </a:bodyPr>
          <a:p>
            <a:r>
              <a:rPr lang="zh-CN">
                <a:solidFill>
                  <a:srgbClr val="E7E6E6">
                    <a:lumMod val="25000"/>
                  </a:srgbClr>
                </a:solidFill>
                <a:sym typeface="微软雅黑" panose="020B0503020204020204" pitchFamily="34" charset="-122"/>
              </a:rPr>
              <a:t>淡化法令纹</a:t>
            </a:r>
            <a:r>
              <a:rPr lang="en-US" altLang="zh-CN">
                <a:solidFill>
                  <a:srgbClr val="E7E6E6">
                    <a:lumMod val="25000"/>
                  </a:srgbClr>
                </a:solidFill>
                <a:sym typeface="+mn-ea"/>
              </a:rPr>
              <a:t>/</a:t>
            </a:r>
            <a:r>
              <a:rPr lang="zh-CN" altLang="en-US">
                <a:solidFill>
                  <a:srgbClr val="E7E6E6">
                    <a:lumMod val="25000"/>
                  </a:srgbClr>
                </a:solidFill>
                <a:sym typeface="微软雅黑" panose="020B0503020204020204" pitchFamily="34" charset="-122"/>
              </a:rPr>
              <a:t>嘴角纹、</a:t>
            </a:r>
            <a:r>
              <a:rPr lang="zh-CN" altLang="en-US">
                <a:solidFill>
                  <a:srgbClr val="E7E6E6">
                    <a:lumMod val="25000"/>
                  </a:srgbClr>
                </a:solidFill>
                <a:sym typeface="微软雅黑" panose="020B0503020204020204" pitchFamily="34" charset="-122"/>
              </a:rPr>
              <a:t>皱纹</a:t>
            </a:r>
            <a:endParaRPr lang="zh-CN" altLang="en-US">
              <a:solidFill>
                <a:srgbClr val="E7E6E6">
                  <a:lumMod val="25000"/>
                </a:srgbClr>
              </a:solidFill>
              <a:sym typeface="微软雅黑" panose="020B0503020204020204" pitchFamily="34" charset="-122"/>
            </a:endParaRPr>
          </a:p>
        </p:txBody>
      </p:sp>
      <p:sp>
        <p:nvSpPr>
          <p:cNvPr id="18" name="文本框 17"/>
          <p:cNvSpPr txBox="1"/>
          <p:nvPr>
            <p:custDataLst>
              <p:tags r:id="rId11"/>
            </p:custDataLst>
          </p:nvPr>
        </p:nvSpPr>
        <p:spPr>
          <a:xfrm>
            <a:off x="1768475" y="5210810"/>
            <a:ext cx="4424680" cy="368300"/>
          </a:xfrm>
          <a:prstGeom prst="rect">
            <a:avLst/>
          </a:prstGeom>
          <a:gradFill>
            <a:gsLst>
              <a:gs pos="7000">
                <a:srgbClr val="4874CB">
                  <a:lumMod val="5000"/>
                  <a:lumOff val="95000"/>
                  <a:alpha val="0"/>
                </a:srgbClr>
              </a:gs>
              <a:gs pos="36000">
                <a:srgbClr val="F2BA02">
                  <a:lumMod val="60000"/>
                  <a:lumOff val="40000"/>
                  <a:alpha val="59000"/>
                </a:srgbClr>
              </a:gs>
              <a:gs pos="74000">
                <a:srgbClr val="F2BA02">
                  <a:lumMod val="60000"/>
                  <a:lumOff val="40000"/>
                  <a:alpha val="55000"/>
                </a:srgbClr>
              </a:gs>
              <a:gs pos="90000">
                <a:srgbClr val="F2BA02">
                  <a:lumMod val="60000"/>
                  <a:lumOff val="40000"/>
                </a:srgbClr>
              </a:gs>
            </a:gsLst>
            <a:lin ang="8700000" scaled="0"/>
          </a:gradFill>
        </p:spPr>
        <p:txBody>
          <a:bodyPr wrap="square" rtlCol="0">
            <a:spAutoFit/>
          </a:bodyPr>
          <a:p>
            <a:r>
              <a:rPr lang="zh-CN">
                <a:solidFill>
                  <a:srgbClr val="E7E6E6">
                    <a:lumMod val="25000"/>
                  </a:srgbClr>
                </a:solidFill>
              </a:rPr>
              <a:t>紧致提升</a:t>
            </a:r>
            <a:r>
              <a:rPr lang="en-US" altLang="zh-CN">
                <a:solidFill>
                  <a:srgbClr val="E7E6E6">
                    <a:lumMod val="25000"/>
                  </a:srgbClr>
                </a:solidFill>
              </a:rPr>
              <a:t> </a:t>
            </a:r>
            <a:r>
              <a:rPr lang="zh-CN" altLang="en-US">
                <a:solidFill>
                  <a:srgbClr val="E7E6E6">
                    <a:lumMod val="25000"/>
                  </a:srgbClr>
                </a:solidFill>
              </a:rPr>
              <a:t>收紧下</a:t>
            </a:r>
            <a:r>
              <a:rPr lang="zh-CN" altLang="en-US">
                <a:solidFill>
                  <a:srgbClr val="E7E6E6">
                    <a:lumMod val="25000"/>
                  </a:srgbClr>
                </a:solidFill>
                <a:sym typeface="微软雅黑" panose="020B0503020204020204" pitchFamily="34" charset="-122"/>
              </a:rPr>
              <a:t>颚</a:t>
            </a:r>
            <a:endParaRPr lang="zh-CN" altLang="en-US">
              <a:solidFill>
                <a:srgbClr val="E7E6E6">
                  <a:lumMod val="25000"/>
                </a:srgbClr>
              </a:solidFill>
            </a:endParaRPr>
          </a:p>
        </p:txBody>
      </p:sp>
      <p:pic>
        <p:nvPicPr>
          <p:cNvPr id="4" name="图片 3"/>
          <p:cNvPicPr/>
          <p:nvPr/>
        </p:nvPicPr>
        <p:blipFill>
          <a:blip r:embed="rId12"/>
        </p:blipFill>
        <p:spPr>
          <a:xfrm>
            <a:off x="5835650" y="1649730"/>
            <a:ext cx="6374765" cy="5244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pic>
        <p:nvPicPr>
          <p:cNvPr id="11" name="https://photo-static-api.fotomore.com/creative/vcg/400/new/VCG41N1128916534.jpg?uid=386&amp;timestamp=1700732048&amp;sign=7e6d62bbd0a2a28bcaa5e1b085d2ba1f" descr="templates\picture_hover\&amp;pky330_sjzg_VCG41N1128916534&amp;"/>
          <p:cNvPicPr>
            <a:picLocks noChangeAspect="1"/>
          </p:cNvPicPr>
          <p:nvPr/>
        </p:nvPicPr>
        <p:blipFill>
          <a:blip r:embed="rId3"/>
          <a:srcRect r="16154"/>
          <a:stretch>
            <a:fillRect/>
          </a:stretch>
        </p:blipFill>
        <p:spPr>
          <a:xfrm>
            <a:off x="530225" y="2004695"/>
            <a:ext cx="4416425" cy="3510280"/>
          </a:xfrm>
          <a:prstGeom prst="rect">
            <a:avLst/>
          </a:prstGeom>
        </p:spPr>
      </p:pic>
      <p:sp>
        <p:nvSpPr>
          <p:cNvPr id="2" name="文本框 1"/>
          <p:cNvSpPr txBox="1"/>
          <p:nvPr/>
        </p:nvSpPr>
        <p:spPr>
          <a:xfrm>
            <a:off x="3216275" y="550545"/>
            <a:ext cx="6593205" cy="521970"/>
          </a:xfrm>
          <a:prstGeom prst="rect">
            <a:avLst/>
          </a:prstGeom>
          <a:noFill/>
        </p:spPr>
        <p:txBody>
          <a:bodyPr wrap="square" rtlCol="0">
            <a:spAutoFit/>
          </a:bodyPr>
          <a:p>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撕掉</a:t>
            </a:r>
            <a:r>
              <a:rPr lang="zh-CN" altLang="en-US" sz="2800"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rPr>
              <a:t>【衰老面具】</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重</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塑年轻上扬容颜</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3844925" y="1239520"/>
            <a:ext cx="5003165" cy="368300"/>
          </a:xfrm>
          <a:prstGeom prst="rect">
            <a:avLst/>
          </a:prstGeom>
          <a:noFill/>
        </p:spPr>
        <p:txBody>
          <a:bodyPr wrap="square" rtlCol="0">
            <a:spAutoFit/>
          </a:bodyPr>
          <a:p>
            <a:r>
              <a:rPr lang="zh-CN" altLang="en-US">
                <a:solidFill>
                  <a:schemeClr val="tx1"/>
                </a:solidFill>
                <a:latin typeface="微软雅黑" panose="020B0503020204020204" pitchFamily="34" charset="-122"/>
                <a:ea typeface="微软雅黑" panose="020B0503020204020204" pitchFamily="34" charset="-122"/>
              </a:rPr>
              <a:t>保湿、抗皱、紧致三效合一，靶向对抗衰老问题</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4"/>
            </p:custDataLst>
          </p:nvPr>
        </p:nvSpPr>
        <p:spPr>
          <a:xfrm>
            <a:off x="6475625" y="2249170"/>
            <a:ext cx="934547" cy="922020"/>
          </a:xfrm>
          <a:prstGeom prst="rect">
            <a:avLst/>
          </a:prstGeom>
          <a:noFill/>
        </p:spPr>
        <p:txBody>
          <a:bodyPr wrap="square" rtlCol="0">
            <a:spAutoFit/>
          </a:bodyPr>
          <a:p>
            <a:r>
              <a:rPr lang="zh-CN" altLang="en-US" sz="5400" i="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rPr>
              <a:t>润</a:t>
            </a:r>
            <a:endParaRPr lang="zh-CN" altLang="en-US" sz="5400" i="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endParaRPr>
          </a:p>
        </p:txBody>
      </p:sp>
      <p:sp>
        <p:nvSpPr>
          <p:cNvPr id="3" name="文本框 2"/>
          <p:cNvSpPr txBox="1"/>
          <p:nvPr>
            <p:custDataLst>
              <p:tags r:id="rId5"/>
            </p:custDataLst>
          </p:nvPr>
        </p:nvSpPr>
        <p:spPr>
          <a:xfrm>
            <a:off x="6475625" y="3637052"/>
            <a:ext cx="934547" cy="922020"/>
          </a:xfrm>
          <a:prstGeom prst="rect">
            <a:avLst/>
          </a:prstGeom>
          <a:noFill/>
        </p:spPr>
        <p:txBody>
          <a:bodyPr wrap="square" rtlCol="0">
            <a:spAutoFit/>
          </a:bodyPr>
          <a:p>
            <a:r>
              <a:rPr lang="zh-CN" altLang="en-US" sz="5400" i="1">
                <a:gradFill>
                  <a:gsLst>
                    <a:gs pos="50000">
                      <a:srgbClr val="F2BA02"/>
                    </a:gs>
                    <a:gs pos="0">
                      <a:srgbClr val="F2BA02">
                        <a:lumMod val="25000"/>
                        <a:lumOff val="75000"/>
                      </a:srgbClr>
                    </a:gs>
                    <a:gs pos="100000">
                      <a:srgbClr val="F2BA02">
                        <a:lumMod val="85000"/>
                      </a:srgbClr>
                    </a:gs>
                  </a:gsLst>
                  <a:lin ang="5400000" scaled="1"/>
                  <a:tileRect l="-100000" t="-100000"/>
                </a:gradFill>
                <a:latin typeface="微软雅黑" panose="020B0503020204020204" pitchFamily="34" charset="-122"/>
                <a:ea typeface="微软雅黑" panose="020B0503020204020204" pitchFamily="34" charset="-122"/>
              </a:rPr>
              <a:t>紧</a:t>
            </a:r>
            <a:endParaRPr lang="zh-CN" altLang="en-US" sz="5400" i="1">
              <a:gradFill>
                <a:gsLst>
                  <a:gs pos="50000">
                    <a:srgbClr val="F2BA02"/>
                  </a:gs>
                  <a:gs pos="0">
                    <a:srgbClr val="F2BA02">
                      <a:lumMod val="25000"/>
                      <a:lumOff val="75000"/>
                    </a:srgbClr>
                  </a:gs>
                  <a:gs pos="100000">
                    <a:srgbClr val="F2BA02">
                      <a:lumMod val="85000"/>
                    </a:srgbClr>
                  </a:gs>
                </a:gsLst>
                <a:lin ang="5400000" scaled="1"/>
                <a:tileRect l="-100000" t="-100000"/>
              </a:gradFill>
              <a:latin typeface="微软雅黑" panose="020B0503020204020204" pitchFamily="34" charset="-122"/>
              <a:ea typeface="微软雅黑" panose="020B0503020204020204" pitchFamily="34" charset="-122"/>
            </a:endParaRPr>
          </a:p>
        </p:txBody>
      </p:sp>
      <p:sp>
        <p:nvSpPr>
          <p:cNvPr id="15" name="文本框 14"/>
          <p:cNvSpPr txBox="1"/>
          <p:nvPr>
            <p:custDataLst>
              <p:tags r:id="rId6"/>
            </p:custDataLst>
          </p:nvPr>
        </p:nvSpPr>
        <p:spPr>
          <a:xfrm>
            <a:off x="6475625" y="5024934"/>
            <a:ext cx="934547" cy="922020"/>
          </a:xfrm>
          <a:prstGeom prst="rect">
            <a:avLst/>
          </a:prstGeom>
          <a:noFill/>
        </p:spPr>
        <p:txBody>
          <a:bodyPr wrap="square" rtlCol="0">
            <a:spAutoFit/>
          </a:bodyPr>
          <a:p>
            <a:r>
              <a:rPr lang="zh-CN" altLang="en-US" sz="5400" i="1">
                <a:gradFill>
                  <a:gsLst>
                    <a:gs pos="50000">
                      <a:srgbClr val="F2BA02"/>
                    </a:gs>
                    <a:gs pos="0">
                      <a:srgbClr val="F2BA02">
                        <a:lumMod val="25000"/>
                        <a:lumOff val="75000"/>
                      </a:srgbClr>
                    </a:gs>
                    <a:gs pos="100000">
                      <a:srgbClr val="F2BA02">
                        <a:lumMod val="85000"/>
                      </a:srgbClr>
                    </a:gs>
                  </a:gsLst>
                  <a:lin ang="5400000" scaled="1"/>
                  <a:tileRect l="-100000" t="-100000"/>
                </a:gradFill>
                <a:latin typeface="微软雅黑" panose="020B0503020204020204" pitchFamily="34" charset="-122"/>
                <a:ea typeface="微软雅黑" panose="020B0503020204020204" pitchFamily="34" charset="-122"/>
              </a:rPr>
              <a:t>塑</a:t>
            </a:r>
            <a:endParaRPr lang="zh-CN" altLang="en-US" sz="5400" i="1">
              <a:gradFill>
                <a:gsLst>
                  <a:gs pos="50000">
                    <a:srgbClr val="F2BA02"/>
                  </a:gs>
                  <a:gs pos="0">
                    <a:srgbClr val="F2BA02">
                      <a:lumMod val="25000"/>
                      <a:lumOff val="75000"/>
                    </a:srgbClr>
                  </a:gs>
                  <a:gs pos="100000">
                    <a:srgbClr val="F2BA02">
                      <a:lumMod val="85000"/>
                    </a:srgbClr>
                  </a:gs>
                </a:gsLst>
                <a:lin ang="5400000" scaled="1"/>
                <a:tileRect l="-100000" t="-100000"/>
              </a:gradFill>
              <a:latin typeface="微软雅黑" panose="020B0503020204020204" pitchFamily="34" charset="-122"/>
              <a:ea typeface="微软雅黑" panose="020B0503020204020204" pitchFamily="34" charset="-122"/>
            </a:endParaRPr>
          </a:p>
        </p:txBody>
      </p:sp>
      <p:sp>
        <p:nvSpPr>
          <p:cNvPr id="16" name="文本框 15"/>
          <p:cNvSpPr txBox="1"/>
          <p:nvPr>
            <p:custDataLst>
              <p:tags r:id="rId7"/>
            </p:custDataLst>
          </p:nvPr>
        </p:nvSpPr>
        <p:spPr>
          <a:xfrm>
            <a:off x="7609958" y="2624183"/>
            <a:ext cx="2404069" cy="368300"/>
          </a:xfrm>
          <a:prstGeom prst="rect">
            <a:avLst/>
          </a:prstGeom>
          <a:noFill/>
        </p:spPr>
        <p:txBody>
          <a:bodyPr wrap="square" rtlCol="0">
            <a:spAutoFit/>
          </a:bodyPr>
          <a:p>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水润嘭满，</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Q</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弹饱满</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7" name="文本框 16"/>
          <p:cNvSpPr txBox="1"/>
          <p:nvPr>
            <p:custDataLst>
              <p:tags r:id="rId8"/>
            </p:custDataLst>
          </p:nvPr>
        </p:nvSpPr>
        <p:spPr>
          <a:xfrm>
            <a:off x="7609958" y="3926443"/>
            <a:ext cx="2404069" cy="368300"/>
          </a:xfrm>
          <a:prstGeom prst="rect">
            <a:avLst/>
          </a:prstGeom>
          <a:noFill/>
        </p:spPr>
        <p:txBody>
          <a:bodyPr wrap="square" rtlCol="0">
            <a:spAutoFit/>
          </a:bodyPr>
          <a:p>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抗老紧致，抚纹</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去皱</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8" name="文本框 17"/>
          <p:cNvSpPr txBox="1"/>
          <p:nvPr>
            <p:custDataLst>
              <p:tags r:id="rId9"/>
            </p:custDataLst>
          </p:nvPr>
        </p:nvSpPr>
        <p:spPr>
          <a:xfrm>
            <a:off x="7680978" y="5314324"/>
            <a:ext cx="2404069" cy="368300"/>
          </a:xfrm>
          <a:prstGeom prst="rect">
            <a:avLst/>
          </a:prstGeom>
          <a:noFill/>
        </p:spPr>
        <p:txBody>
          <a:bodyPr wrap="square" rtlCol="0">
            <a:spAutoFit/>
          </a:bodyPr>
          <a:p>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内外兼护、</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重塑肌底</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pic>
        <p:nvPicPr>
          <p:cNvPr id="30" name="图片 29"/>
          <p:cNvPicPr>
            <a:picLocks noChangeAspect="1"/>
          </p:cNvPicPr>
          <p:nvPr/>
        </p:nvPicPr>
        <p:blipFill>
          <a:blip r:embed="rId3"/>
          <a:stretch>
            <a:fillRect/>
          </a:stretch>
        </p:blipFill>
        <p:spPr>
          <a:xfrm>
            <a:off x="1116330" y="1153795"/>
            <a:ext cx="3782695" cy="4748530"/>
          </a:xfrm>
          <a:prstGeom prst="rect">
            <a:avLst/>
          </a:prstGeom>
        </p:spPr>
      </p:pic>
      <p:pic>
        <p:nvPicPr>
          <p:cNvPr id="7" name="图片 6"/>
          <p:cNvPicPr>
            <a:picLocks noChangeAspect="1"/>
          </p:cNvPicPr>
          <p:nvPr/>
        </p:nvPicPr>
        <p:blipFill>
          <a:blip r:embed="rId4">
            <a:lum bright="-24000"/>
          </a:blip>
          <a:stretch>
            <a:fillRect/>
          </a:stretch>
        </p:blipFill>
        <p:spPr>
          <a:xfrm>
            <a:off x="3721735" y="4940935"/>
            <a:ext cx="1846580" cy="1846580"/>
          </a:xfrm>
          <a:prstGeom prst="rect">
            <a:avLst/>
          </a:prstGeom>
        </p:spPr>
      </p:pic>
      <p:sp>
        <p:nvSpPr>
          <p:cNvPr id="22" name="文本框 21"/>
          <p:cNvSpPr txBox="1"/>
          <p:nvPr/>
        </p:nvSpPr>
        <p:spPr>
          <a:xfrm>
            <a:off x="6096000" y="997585"/>
            <a:ext cx="4648200" cy="953135"/>
          </a:xfrm>
          <a:prstGeom prst="rect">
            <a:avLst/>
          </a:prstGeom>
          <a:noFill/>
        </p:spPr>
        <p:txBody>
          <a:bodyPr wrap="square" rtlCol="0">
            <a:spAutoFit/>
          </a:bodyPr>
          <a:p>
            <a:pPr algn="l"/>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臻研配方</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守护</a:t>
            </a:r>
            <a:r>
              <a:rPr lang="zh-CN" altLang="en-US" sz="2800"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rPr>
              <a:t>年轻</a:t>
            </a:r>
            <a:r>
              <a:rPr lang="zh-CN" altLang="en-US" sz="2800"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rPr>
              <a:t>肌肤</a:t>
            </a:r>
            <a:endParaRPr lang="zh-CN" altLang="en-US" sz="2800"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6096000" y="2124075"/>
            <a:ext cx="5963920" cy="395605"/>
          </a:xfrm>
          <a:prstGeom prst="rect">
            <a:avLst/>
          </a:prstGeom>
          <a:noFill/>
        </p:spPr>
        <p:txBody>
          <a:bodyPr wrap="square" rtlCol="0">
            <a:spAutoFit/>
          </a:bodyPr>
          <a:p>
            <a:pPr>
              <a:lnSpc>
                <a:spcPct val="110000"/>
              </a:lnSpc>
            </a:pPr>
            <a:r>
              <a:rPr lang="zh-CN" altLang="en-US" u="sng">
                <a:solidFill>
                  <a:schemeClr val="tx1"/>
                </a:solidFill>
                <a:latin typeface="微软雅黑" panose="020B0503020204020204" pitchFamily="34" charset="-122"/>
                <a:ea typeface="微软雅黑" panose="020B0503020204020204" pitchFamily="34" charset="-122"/>
              </a:rPr>
              <a:t>豪华抗老配方阵容，极致抗老思路，缔造紧致光彩肌肤。</a:t>
            </a:r>
            <a:endParaRPr lang="zh-CN" altLang="en-US" u="sng">
              <a:solidFill>
                <a:schemeClr val="tx1"/>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6075344" y="2693035"/>
            <a:ext cx="6005630" cy="3349625"/>
            <a:chOff x="13117" y="4480"/>
            <a:chExt cx="6163" cy="5275"/>
          </a:xfrm>
        </p:grpSpPr>
        <p:sp>
          <p:nvSpPr>
            <p:cNvPr id="23" name="文本框 22"/>
            <p:cNvSpPr txBox="1"/>
            <p:nvPr/>
          </p:nvSpPr>
          <p:spPr>
            <a:xfrm>
              <a:off x="13138" y="4480"/>
              <a:ext cx="5551" cy="1150"/>
            </a:xfrm>
            <a:prstGeom prst="rect">
              <a:avLst/>
            </a:prstGeom>
            <a:noFill/>
          </p:spPr>
          <p:txBody>
            <a:bodyPr wrap="square" rtlCol="0">
              <a:spAutoFit/>
            </a:bodyPr>
            <a:p>
              <a:pPr marL="285750" indent="-285750">
                <a:lnSpc>
                  <a:spcPct val="130000"/>
                </a:lnSpc>
                <a:buFont typeface="Wingdings" panose="05000000000000000000" charset="0"/>
                <a:buChar char="u"/>
              </a:pPr>
              <a:r>
                <a:rPr lang="zh-CN" altLang="en-US"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rPr>
                <a:t>更水润了</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30000"/>
                </a:lnSpc>
                <a:buFont typeface="Wingdings" panose="05000000000000000000" charset="0"/>
                <a:buNone/>
              </a:pP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强韧屏障，补水保湿</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层层渗透，加倍锁水，令肌肤水润饱满；</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13158" y="7192"/>
              <a:ext cx="6122" cy="1150"/>
            </a:xfrm>
            <a:prstGeom prst="rect">
              <a:avLst/>
            </a:prstGeom>
            <a:noFill/>
          </p:spPr>
          <p:txBody>
            <a:bodyPr wrap="square" rtlCol="0">
              <a:spAutoFit/>
            </a:bodyPr>
            <a:p>
              <a:pPr marL="285750" indent="-285750">
                <a:lnSpc>
                  <a:spcPct val="130000"/>
                </a:lnSpc>
                <a:buFont typeface="Wingdings" panose="05000000000000000000" charset="0"/>
                <a:buChar char="u"/>
              </a:pPr>
              <a:r>
                <a:rPr lang="zh-CN" altLang="en-US"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rPr>
                <a:t>更紧致了</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30000"/>
                </a:lnSpc>
                <a:buFont typeface="Wingdings" panose="05000000000000000000" charset="0"/>
                <a:buNone/>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从底层营养</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淡化细纹，提拉紧致，充盈肌底，重塑轮廓，改善肌肤松垮</a:t>
              </a:r>
              <a:endPar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13117" y="5765"/>
              <a:ext cx="6122" cy="1150"/>
            </a:xfrm>
            <a:prstGeom prst="rect">
              <a:avLst/>
            </a:prstGeom>
            <a:noFill/>
          </p:spPr>
          <p:txBody>
            <a:bodyPr wrap="square" rtlCol="0">
              <a:spAutoFit/>
            </a:bodyPr>
            <a:p>
              <a:pPr marL="285750" indent="-285750">
                <a:lnSpc>
                  <a:spcPct val="130000"/>
                </a:lnSpc>
                <a:buFont typeface="Wingdings" panose="05000000000000000000" charset="0"/>
                <a:buChar char="u"/>
              </a:pPr>
              <a:r>
                <a:rPr lang="zh-CN" altLang="en-US"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rPr>
                <a:t>更稳定了</a:t>
              </a:r>
              <a:endParaRPr lang="zh-CN" altLang="en-US" b="1">
                <a:solidFill>
                  <a:schemeClr val="tx1"/>
                </a:solidFill>
                <a:latin typeface="微软雅黑" panose="020B0503020204020204" pitchFamily="34" charset="-122"/>
                <a:ea typeface="微软雅黑" panose="020B0503020204020204" pitchFamily="34" charset="-122"/>
              </a:endParaRPr>
            </a:p>
            <a:p>
              <a:pPr indent="0">
                <a:lnSpc>
                  <a:spcPct val="130000"/>
                </a:lnSpc>
                <a:buFont typeface="Wingdings" panose="05000000000000000000" charset="0"/>
                <a:buNone/>
              </a:pPr>
              <a:r>
                <a:rPr lang="zh-CN" sz="1400">
                  <a:solidFill>
                    <a:schemeClr val="tx1"/>
                  </a:solidFill>
                  <a:latin typeface="微软雅黑" panose="020B0503020204020204" pitchFamily="34" charset="-122"/>
                  <a:ea typeface="微软雅黑" panose="020B0503020204020204" pitchFamily="34" charset="-122"/>
                </a:rPr>
                <a:t>稳定脆弱基底，强健表层屏障，平衡健康生态，缓解肌肤不适</a:t>
              </a:r>
              <a:endParaRPr lang="zh-CN" sz="1400">
                <a:solidFill>
                  <a:schemeClr val="tx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3136" y="8605"/>
              <a:ext cx="6122" cy="1150"/>
            </a:xfrm>
            <a:prstGeom prst="rect">
              <a:avLst/>
            </a:prstGeom>
            <a:noFill/>
          </p:spPr>
          <p:txBody>
            <a:bodyPr wrap="square" rtlCol="0">
              <a:spAutoFit/>
            </a:bodyPr>
            <a:p>
              <a:pPr marL="285750" indent="-285750">
                <a:lnSpc>
                  <a:spcPct val="130000"/>
                </a:lnSpc>
                <a:buFont typeface="Wingdings" panose="05000000000000000000" charset="0"/>
                <a:buChar char="u"/>
              </a:pPr>
              <a:r>
                <a:rPr lang="zh-CN" altLang="en-US" b="1">
                  <a:gradFill>
                    <a:gsLst>
                      <a:gs pos="50000">
                        <a:srgbClr val="F2BA02"/>
                      </a:gs>
                      <a:gs pos="0">
                        <a:srgbClr val="F2BA02">
                          <a:lumMod val="25000"/>
                          <a:lumOff val="75000"/>
                        </a:srgbClr>
                      </a:gs>
                      <a:gs pos="100000">
                        <a:srgbClr val="F2BA02">
                          <a:lumMod val="85000"/>
                        </a:srgbClr>
                      </a:gs>
                    </a:gsLst>
                    <a:lin ang="5400000" scaled="1"/>
                  </a:gradFill>
                  <a:latin typeface="微软雅黑" panose="020B0503020204020204" pitchFamily="34" charset="-122"/>
                  <a:ea typeface="微软雅黑" panose="020B0503020204020204" pitchFamily="34" charset="-122"/>
                </a:rPr>
                <a:t>更有光泽了</a:t>
              </a:r>
              <a:endParaRPr lang="zh-CN" altLang="en-US" b="1">
                <a:solidFill>
                  <a:schemeClr val="tx1"/>
                </a:solidFill>
                <a:latin typeface="微软雅黑" panose="020B0503020204020204" pitchFamily="34" charset="-122"/>
                <a:ea typeface="微软雅黑" panose="020B0503020204020204" pitchFamily="34" charset="-122"/>
              </a:endParaRPr>
            </a:p>
            <a:p>
              <a:pPr indent="0">
                <a:lnSpc>
                  <a:spcPct val="130000"/>
                </a:lnSpc>
                <a:buFont typeface="Wingdings" panose="05000000000000000000" charset="0"/>
                <a:buNone/>
              </a:pPr>
              <a:r>
                <a:rPr lang="zh-CN" sz="1400">
                  <a:solidFill>
                    <a:schemeClr val="tx1"/>
                  </a:solidFill>
                  <a:latin typeface="微软雅黑" panose="020B0503020204020204" pitchFamily="34" charset="-122"/>
                  <a:ea typeface="微软雅黑" panose="020B0503020204020204" pitchFamily="34" charset="-122"/>
                </a:rPr>
                <a:t>改善肌肤暗沉、肤色不均，预防色素沉积，焕发水光亮泽好气色</a:t>
              </a:r>
              <a:endParaRPr lang="zh-CN" sz="1400">
                <a:solidFill>
                  <a:schemeClr val="tx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22" name="文本框 21"/>
          <p:cNvSpPr txBox="1"/>
          <p:nvPr/>
        </p:nvSpPr>
        <p:spPr>
          <a:xfrm>
            <a:off x="4032250" y="556260"/>
            <a:ext cx="3455670" cy="521970"/>
          </a:xfrm>
          <a:prstGeom prst="rect">
            <a:avLst/>
          </a:prstGeom>
          <a:noFill/>
        </p:spPr>
        <p:txBody>
          <a:bodyPr wrap="square" rtlCol="0">
            <a:spAutoFit/>
          </a:bodyPr>
          <a:p>
            <a:pPr algn="l"/>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连续使用</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功效加乘</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3280410" y="1212850"/>
            <a:ext cx="4842510" cy="398780"/>
          </a:xfrm>
          <a:prstGeom prst="rect">
            <a:avLst/>
          </a:prstGeom>
          <a:noFill/>
        </p:spPr>
        <p:txBody>
          <a:bodyPr wrap="square" rtlCol="0">
            <a:spAutoFit/>
          </a:bodyPr>
          <a:p>
            <a:pPr algn="ct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修护抗皱奇迹</a:t>
            </a:r>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，见证肌肤愈老焕新</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2355215" y="2447290"/>
            <a:ext cx="3550285" cy="953135"/>
          </a:xfrm>
          <a:prstGeom prst="rect">
            <a:avLst/>
          </a:prstGeom>
          <a:noFill/>
        </p:spPr>
        <p:txBody>
          <a:bodyPr wrap="square" rtlCol="0">
            <a:spAutoFit/>
          </a:bodyPr>
          <a:p>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使用</a:t>
            </a:r>
            <a:r>
              <a:rPr 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天</a:t>
            </a:r>
            <a:r>
              <a:rPr lang="en-US" altLang="zh-CN"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改善干燥</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3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+36% </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水润度</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图片 11" descr="向上箭头"/>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5205095" y="2522220"/>
            <a:ext cx="623570" cy="623570"/>
          </a:xfrm>
          <a:prstGeom prst="rect">
            <a:avLst/>
          </a:prstGeom>
        </p:spPr>
      </p:pic>
      <p:sp>
        <p:nvSpPr>
          <p:cNvPr id="13" name="文本框 12"/>
          <p:cNvSpPr txBox="1"/>
          <p:nvPr/>
        </p:nvSpPr>
        <p:spPr>
          <a:xfrm>
            <a:off x="2296795" y="3732530"/>
            <a:ext cx="3103245" cy="953135"/>
          </a:xfrm>
          <a:prstGeom prst="rect">
            <a:avLst/>
          </a:prstGeom>
          <a:noFill/>
        </p:spPr>
        <p:txBody>
          <a:bodyPr wrap="square" rtlCol="0">
            <a:spAutoFit/>
          </a:bodyPr>
          <a:p>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使用</a:t>
            </a:r>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14</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个月</a:t>
            </a:r>
            <a:r>
              <a:rPr lang="en-US" altLang="zh-CN"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改善暗沉</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3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+23.5% </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亮泽度</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2296795" y="4960620"/>
            <a:ext cx="3103245" cy="953135"/>
          </a:xfrm>
          <a:prstGeom prst="rect">
            <a:avLst/>
          </a:prstGeom>
          <a:noFill/>
        </p:spPr>
        <p:txBody>
          <a:bodyPr wrap="square" rtlCol="0">
            <a:spAutoFit/>
          </a:bodyPr>
          <a:p>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使用</a:t>
            </a:r>
            <a:r>
              <a:rPr lang="en-US" altLang="zh-CN"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个月</a:t>
            </a:r>
            <a:r>
              <a:rPr lang="en-US" altLang="zh-CN"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抗皱紧致</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3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-20.4% </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干纹细纹</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 name="图片 19" descr="向上箭头"/>
          <p:cNvPicPr>
            <a:picLocks noChangeAspect="1"/>
          </p:cNvPicPr>
          <p:nvPr>
            <p:custDataLst>
              <p:tags r:id="rId6"/>
            </p:custDataLst>
          </p:nvPr>
        </p:nvPicPr>
        <p:blipFill>
          <a:blip r:embed="rId4">
            <a:extLst>
              <a:ext uri="{96DAC541-7B7A-43D3-8B79-37D633B846F1}">
                <asvg:svgBlip xmlns:asvg="http://schemas.microsoft.com/office/drawing/2016/SVG/main" r:embed="rId7"/>
              </a:ext>
            </a:extLst>
          </a:blip>
          <a:stretch>
            <a:fillRect/>
          </a:stretch>
        </p:blipFill>
        <p:spPr>
          <a:xfrm>
            <a:off x="5205095" y="3888740"/>
            <a:ext cx="623570" cy="623570"/>
          </a:xfrm>
          <a:prstGeom prst="rect">
            <a:avLst/>
          </a:prstGeom>
        </p:spPr>
      </p:pic>
      <p:pic>
        <p:nvPicPr>
          <p:cNvPr id="23" name="图片 22" descr="向上箭头"/>
          <p:cNvPicPr>
            <a:picLocks noChangeAspect="1"/>
          </p:cNvPicPr>
          <p:nvPr>
            <p:custDataLst>
              <p:tags r:id="rId8"/>
            </p:custDataLst>
          </p:nvPr>
        </p:nvPicPr>
        <p:blipFill>
          <a:blip r:embed="rId4">
            <a:extLst>
              <a:ext uri="{96DAC541-7B7A-43D3-8B79-37D633B846F1}">
                <asvg:svgBlip xmlns:asvg="http://schemas.microsoft.com/office/drawing/2016/SVG/main" r:embed="rId7"/>
              </a:ext>
            </a:extLst>
          </a:blip>
          <a:stretch>
            <a:fillRect/>
          </a:stretch>
        </p:blipFill>
        <p:spPr>
          <a:xfrm rot="19440000" flipH="1" flipV="1">
            <a:off x="5260975" y="5205095"/>
            <a:ext cx="549910" cy="549910"/>
          </a:xfrm>
          <a:prstGeom prst="rect">
            <a:avLst/>
          </a:prstGeom>
        </p:spPr>
      </p:pic>
      <p:pic>
        <p:nvPicPr>
          <p:cNvPr id="26" name="图片 25"/>
          <p:cNvPicPr>
            <a:picLocks noChangeAspect="1"/>
          </p:cNvPicPr>
          <p:nvPr>
            <p:custDataLst>
              <p:tags r:id="rId9"/>
            </p:custDataLst>
          </p:nvPr>
        </p:nvPicPr>
        <p:blipFill>
          <a:blip r:embed="rId10"/>
          <a:srcRect l="1342" t="1512" r="1357"/>
          <a:stretch>
            <a:fillRect/>
          </a:stretch>
        </p:blipFill>
        <p:spPr>
          <a:xfrm>
            <a:off x="6861175" y="2184400"/>
            <a:ext cx="4293235" cy="1819910"/>
          </a:xfrm>
          <a:prstGeom prst="rect">
            <a:avLst/>
          </a:prstGeom>
        </p:spPr>
      </p:pic>
      <p:pic>
        <p:nvPicPr>
          <p:cNvPr id="2" name="图片 1"/>
          <p:cNvPicPr>
            <a:picLocks noChangeAspect="1"/>
          </p:cNvPicPr>
          <p:nvPr>
            <p:custDataLst>
              <p:tags r:id="rId11"/>
            </p:custDataLst>
          </p:nvPr>
        </p:nvPicPr>
        <p:blipFill>
          <a:blip r:embed="rId12"/>
          <a:srcRect t="1512" r="1371"/>
          <a:stretch>
            <a:fillRect/>
          </a:stretch>
        </p:blipFill>
        <p:spPr>
          <a:xfrm>
            <a:off x="6861175" y="4225290"/>
            <a:ext cx="4293235" cy="1819910"/>
          </a:xfrm>
          <a:prstGeom prst="rect">
            <a:avLst/>
          </a:prstGeom>
        </p:spPr>
      </p:pic>
      <p:sp>
        <p:nvSpPr>
          <p:cNvPr id="28" name="文本框 27"/>
          <p:cNvSpPr txBox="1"/>
          <p:nvPr>
            <p:custDataLst>
              <p:tags r:id="rId13"/>
            </p:custDataLst>
          </p:nvPr>
        </p:nvSpPr>
        <p:spPr>
          <a:xfrm>
            <a:off x="7595235" y="4886325"/>
            <a:ext cx="2968625" cy="368300"/>
          </a:xfrm>
          <a:prstGeom prst="rect">
            <a:avLst/>
          </a:prstGeom>
          <a:solidFill>
            <a:schemeClr val="bg1"/>
          </a:solidFill>
        </p:spPr>
        <p:txBody>
          <a:bodyPr wrap="square" rtlCol="0">
            <a:spAutoFit/>
          </a:bodyPr>
          <a:p>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28</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天表皮屏障蛋白明显增加</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custDataLst>
              <p:tags r:id="rId14"/>
            </p:custDataLst>
          </p:nvPr>
        </p:nvSpPr>
        <p:spPr>
          <a:xfrm>
            <a:off x="7712710" y="2896235"/>
            <a:ext cx="2562225" cy="368300"/>
          </a:xfrm>
          <a:prstGeom prst="rect">
            <a:avLst/>
          </a:prstGeom>
          <a:solidFill>
            <a:schemeClr val="bg1"/>
          </a:solidFill>
        </p:spPr>
        <p:txBody>
          <a:bodyPr wrap="square" rtlCol="0">
            <a:spAutoFit/>
          </a:bodyPr>
          <a:p>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28</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天额头细纹明显减淡</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特点</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pic>
        <p:nvPicPr>
          <p:cNvPr id="2" name="图片 1"/>
          <p:cNvPicPr>
            <a:picLocks noChangeAspect="1"/>
          </p:cNvPicPr>
          <p:nvPr/>
        </p:nvPicPr>
        <p:blipFill>
          <a:blip r:embed="rId3"/>
          <a:stretch>
            <a:fillRect/>
          </a:stretch>
        </p:blipFill>
        <p:spPr>
          <a:xfrm>
            <a:off x="374015" y="1387475"/>
            <a:ext cx="2656840" cy="2379345"/>
          </a:xfrm>
          <a:prstGeom prst="rect">
            <a:avLst/>
          </a:prstGeom>
        </p:spPr>
      </p:pic>
      <p:pic>
        <p:nvPicPr>
          <p:cNvPr id="3" name="图片 2"/>
          <p:cNvPicPr>
            <a:picLocks noChangeAspect="1"/>
          </p:cNvPicPr>
          <p:nvPr/>
        </p:nvPicPr>
        <p:blipFill>
          <a:blip r:embed="rId4"/>
          <a:srcRect t="5066"/>
          <a:stretch>
            <a:fillRect/>
          </a:stretch>
        </p:blipFill>
        <p:spPr>
          <a:xfrm>
            <a:off x="374015" y="3756660"/>
            <a:ext cx="2656840" cy="2292350"/>
          </a:xfrm>
          <a:prstGeom prst="rect">
            <a:avLst/>
          </a:prstGeom>
        </p:spPr>
      </p:pic>
      <p:sp>
        <p:nvSpPr>
          <p:cNvPr id="18" name="文本框 17"/>
          <p:cNvSpPr txBox="1"/>
          <p:nvPr>
            <p:custDataLst>
              <p:tags r:id="rId5"/>
            </p:custDataLst>
          </p:nvPr>
        </p:nvSpPr>
        <p:spPr>
          <a:xfrm>
            <a:off x="483888" y="6296669"/>
            <a:ext cx="2404069" cy="398780"/>
          </a:xfrm>
          <a:prstGeom prst="rect">
            <a:avLst/>
          </a:prstGeom>
          <a:noFill/>
        </p:spPr>
        <p:txBody>
          <a:bodyPr wrap="square" rtlCol="0">
            <a:spAutoFit/>
          </a:bodyPr>
          <a:p>
            <a:pPr algn="ct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法令纹显著减少</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6"/>
            </p:custDataLst>
          </p:nvPr>
        </p:nvSpPr>
        <p:spPr>
          <a:xfrm>
            <a:off x="3214370" y="6325235"/>
            <a:ext cx="2724785" cy="398780"/>
          </a:xfrm>
          <a:prstGeom prst="rect">
            <a:avLst/>
          </a:prstGeom>
          <a:noFill/>
        </p:spPr>
        <p:txBody>
          <a:bodyPr wrap="square" rtlCol="0">
            <a:spAutoFit/>
          </a:bodyPr>
          <a:p>
            <a:pPr algn="ct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干纹、细纹显著减少</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p:cNvPicPr>
          <p:nvPr/>
        </p:nvPicPr>
        <p:blipFill>
          <a:blip r:embed="rId7"/>
          <a:stretch>
            <a:fillRect/>
          </a:stretch>
        </p:blipFill>
        <p:spPr>
          <a:xfrm>
            <a:off x="3356610" y="1356360"/>
            <a:ext cx="2475230" cy="2397125"/>
          </a:xfrm>
          <a:prstGeom prst="rect">
            <a:avLst/>
          </a:prstGeom>
        </p:spPr>
      </p:pic>
      <p:pic>
        <p:nvPicPr>
          <p:cNvPr id="10" name="图片 9"/>
          <p:cNvPicPr>
            <a:picLocks noChangeAspect="1"/>
          </p:cNvPicPr>
          <p:nvPr/>
        </p:nvPicPr>
        <p:blipFill>
          <a:blip r:embed="rId8"/>
          <a:stretch>
            <a:fillRect/>
          </a:stretch>
        </p:blipFill>
        <p:spPr>
          <a:xfrm>
            <a:off x="3356610" y="3729355"/>
            <a:ext cx="2475230" cy="2370455"/>
          </a:xfrm>
          <a:prstGeom prst="rect">
            <a:avLst/>
          </a:prstGeom>
        </p:spPr>
      </p:pic>
      <p:pic>
        <p:nvPicPr>
          <p:cNvPr id="11" name="图片 10"/>
          <p:cNvPicPr>
            <a:picLocks noChangeAspect="1"/>
          </p:cNvPicPr>
          <p:nvPr/>
        </p:nvPicPr>
        <p:blipFill>
          <a:blip r:embed="rId9"/>
          <a:stretch>
            <a:fillRect/>
          </a:stretch>
        </p:blipFill>
        <p:spPr>
          <a:xfrm>
            <a:off x="6146165" y="1395730"/>
            <a:ext cx="2601595" cy="2354580"/>
          </a:xfrm>
          <a:prstGeom prst="rect">
            <a:avLst/>
          </a:prstGeom>
        </p:spPr>
      </p:pic>
      <p:pic>
        <p:nvPicPr>
          <p:cNvPr id="12" name="图片 11"/>
          <p:cNvPicPr>
            <a:picLocks noChangeAspect="1"/>
          </p:cNvPicPr>
          <p:nvPr/>
        </p:nvPicPr>
        <p:blipFill>
          <a:blip r:embed="rId10"/>
          <a:stretch>
            <a:fillRect/>
          </a:stretch>
        </p:blipFill>
        <p:spPr>
          <a:xfrm>
            <a:off x="6144895" y="3750310"/>
            <a:ext cx="2602865" cy="2399665"/>
          </a:xfrm>
          <a:prstGeom prst="rect">
            <a:avLst/>
          </a:prstGeom>
        </p:spPr>
      </p:pic>
      <p:sp>
        <p:nvSpPr>
          <p:cNvPr id="13" name="文本框 12"/>
          <p:cNvSpPr txBox="1"/>
          <p:nvPr>
            <p:custDataLst>
              <p:tags r:id="rId11"/>
            </p:custDataLst>
          </p:nvPr>
        </p:nvSpPr>
        <p:spPr>
          <a:xfrm>
            <a:off x="6193808" y="6325244"/>
            <a:ext cx="2404069" cy="398780"/>
          </a:xfrm>
          <a:prstGeom prst="rect">
            <a:avLst/>
          </a:prstGeom>
          <a:noFill/>
        </p:spPr>
        <p:txBody>
          <a:bodyPr wrap="square" rtlCol="0">
            <a:spAutoFit/>
          </a:bodyPr>
          <a:p>
            <a:pPr algn="ct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水润度显著提升</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4" name="图片 13"/>
          <p:cNvPicPr>
            <a:picLocks noChangeAspect="1"/>
          </p:cNvPicPr>
          <p:nvPr/>
        </p:nvPicPr>
        <p:blipFill>
          <a:blip r:embed="rId12"/>
          <a:stretch>
            <a:fillRect/>
          </a:stretch>
        </p:blipFill>
        <p:spPr>
          <a:xfrm>
            <a:off x="9062085" y="1435100"/>
            <a:ext cx="2760345" cy="2352040"/>
          </a:xfrm>
          <a:prstGeom prst="rect">
            <a:avLst/>
          </a:prstGeom>
        </p:spPr>
      </p:pic>
      <p:pic>
        <p:nvPicPr>
          <p:cNvPr id="15" name="图片 14"/>
          <p:cNvPicPr>
            <a:picLocks noChangeAspect="1"/>
          </p:cNvPicPr>
          <p:nvPr/>
        </p:nvPicPr>
        <p:blipFill>
          <a:blip r:embed="rId13"/>
          <a:stretch>
            <a:fillRect/>
          </a:stretch>
        </p:blipFill>
        <p:spPr>
          <a:xfrm>
            <a:off x="9060815" y="3788410"/>
            <a:ext cx="2771775" cy="2370455"/>
          </a:xfrm>
          <a:prstGeom prst="rect">
            <a:avLst/>
          </a:prstGeom>
        </p:spPr>
      </p:pic>
      <p:sp>
        <p:nvSpPr>
          <p:cNvPr id="16" name="文本框 15"/>
          <p:cNvSpPr txBox="1"/>
          <p:nvPr>
            <p:custDataLst>
              <p:tags r:id="rId14"/>
            </p:custDataLst>
          </p:nvPr>
        </p:nvSpPr>
        <p:spPr>
          <a:xfrm>
            <a:off x="9269748" y="6325244"/>
            <a:ext cx="2404069" cy="398780"/>
          </a:xfrm>
          <a:prstGeom prst="rect">
            <a:avLst/>
          </a:prstGeom>
          <a:noFill/>
        </p:spPr>
        <p:txBody>
          <a:bodyPr wrap="square" rtlCol="0">
            <a:spAutoFit/>
          </a:bodyPr>
          <a:p>
            <a:pPr algn="ct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白皙度显著提升</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TextBox 7"/>
          <p:cNvSpPr txBox="1"/>
          <p:nvPr/>
        </p:nvSpPr>
        <p:spPr>
          <a:xfrm>
            <a:off x="2489200" y="270510"/>
            <a:ext cx="6898005" cy="584835"/>
          </a:xfrm>
          <a:prstGeom prst="rect">
            <a:avLst/>
          </a:prstGeom>
          <a:noFill/>
        </p:spPr>
        <p:txBody>
          <a:bodyPr wrap="square" lIns="68580" tIns="34290" rIns="68580" bIns="34290" anchor="t" anchorCtr="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eaLnBrk="1" hangingPunct="1">
              <a:lnSpc>
                <a:spcPct val="120000"/>
              </a:lnSpc>
            </a:pPr>
            <a:r>
              <a:rPr lang="zh-CN" sz="28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使用效果对比</a:t>
            </a:r>
            <a:r>
              <a:rPr lang="en-US" altLang="zh-CN" sz="28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坚持使用</a:t>
            </a:r>
            <a:r>
              <a:rPr lang="en-US" altLang="zh-CN" sz="28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见证肌肤</a:t>
            </a:r>
            <a:r>
              <a:rPr lang="zh-CN" altLang="en-US" sz="28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焕变</a:t>
            </a:r>
            <a:endParaRPr lang="zh-CN" altLang="en-US" sz="28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7" name="直接连接符 16"/>
          <p:cNvCxnSpPr/>
          <p:nvPr/>
        </p:nvCxnSpPr>
        <p:spPr>
          <a:xfrm>
            <a:off x="3587750" y="952500"/>
            <a:ext cx="4578350" cy="13335"/>
          </a:xfrm>
          <a:prstGeom prst="line">
            <a:avLst/>
          </a:prstGeom>
          <a:ln w="12700"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9" name="右箭头 18"/>
          <p:cNvSpPr/>
          <p:nvPr/>
        </p:nvSpPr>
        <p:spPr>
          <a:xfrm>
            <a:off x="3011170" y="3358515"/>
            <a:ext cx="438785" cy="727075"/>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0" name="右箭头 19"/>
          <p:cNvSpPr/>
          <p:nvPr/>
        </p:nvSpPr>
        <p:spPr>
          <a:xfrm>
            <a:off x="5796280" y="3358515"/>
            <a:ext cx="438785" cy="727075"/>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1" name="右箭头 20"/>
          <p:cNvSpPr/>
          <p:nvPr/>
        </p:nvSpPr>
        <p:spPr>
          <a:xfrm>
            <a:off x="8728075" y="3358515"/>
            <a:ext cx="438785" cy="727075"/>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使用</a:t>
            </a:r>
            <a:r>
              <a:rPr lang="zh-CN" altLang="en-US" sz="2000" b="1">
                <a:solidFill>
                  <a:schemeClr val="tx1"/>
                </a:solidFill>
                <a:latin typeface="微软雅黑" panose="020B0503020204020204" pitchFamily="34" charset="-122"/>
                <a:ea typeface="微软雅黑" panose="020B0503020204020204" pitchFamily="34" charset="-122"/>
                <a:sym typeface="+mn-ea"/>
              </a:rPr>
              <a:t>方法</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34015" y="4445"/>
            <a:ext cx="1655445" cy="526415"/>
          </a:xfrm>
          <a:prstGeom prst="rect">
            <a:avLst/>
          </a:prstGeom>
          <a:blipFill>
            <a:blip r:embed="rId2" cstate="print"/>
            <a:stretch>
              <a:fillRect/>
            </a:stretch>
          </a:blipFill>
        </p:spPr>
        <p:txBody>
          <a:bodyPr wrap="square" lIns="0" tIns="0" rIns="0" bIns="0" rtlCol="0"/>
          <a:p>
            <a:pPr>
              <a:lnSpc>
                <a:spcPct val="30000"/>
              </a:lnSpc>
            </a:pPr>
          </a:p>
        </p:txBody>
      </p:sp>
      <p:sp>
        <p:nvSpPr>
          <p:cNvPr id="30" name="文本框 29"/>
          <p:cNvSpPr txBox="1"/>
          <p:nvPr/>
        </p:nvSpPr>
        <p:spPr>
          <a:xfrm>
            <a:off x="1557655" y="1237615"/>
            <a:ext cx="9632315" cy="306705"/>
          </a:xfrm>
          <a:prstGeom prst="rect">
            <a:avLst/>
          </a:prstGeom>
        </p:spPr>
        <p:txBody>
          <a:bodyPr wrap="square">
            <a:spAutoFit/>
          </a:bodyPr>
          <a:p>
            <a:pPr marL="0" indent="0" algn="just" defTabSz="266700">
              <a:spcAft>
                <a:spcPct val="0"/>
              </a:spcAft>
            </a:pPr>
            <a:r>
              <a:rPr lang="zh-CN" altLang="en-US" sz="1400" b="1">
                <a:solidFill>
                  <a:schemeClr val="tx1"/>
                </a:solidFill>
                <a:latin typeface="微软雅黑" panose="020B0503020204020204" pitchFamily="34" charset="-122"/>
                <a:ea typeface="微软雅黑" panose="020B0503020204020204" pitchFamily="34" charset="-122"/>
              </a:rPr>
              <a:t>早晚洁面后，于精华露后，取适量本产品均匀地涂在脸部及颈部肌肤，并以向上提拉的方式轻轻按摩，至完全吸收即可。</a:t>
            </a:r>
            <a:endParaRPr lang="zh-CN" altLang="en-US" sz="1400" b="1">
              <a:solidFill>
                <a:schemeClr val="tx1"/>
              </a:solidFill>
              <a:latin typeface="微软雅黑" panose="020B0503020204020204" pitchFamily="34" charset="-122"/>
              <a:ea typeface="微软雅黑" panose="020B0503020204020204" pitchFamily="34" charset="-122"/>
            </a:endParaRPr>
          </a:p>
        </p:txBody>
      </p:sp>
      <p:pic>
        <p:nvPicPr>
          <p:cNvPr id="56" name="图片 55" descr="788a63570fb832296b2e34b47c29baf"/>
          <p:cNvPicPr>
            <a:picLocks noChangeAspect="1"/>
          </p:cNvPicPr>
          <p:nvPr/>
        </p:nvPicPr>
        <p:blipFill>
          <a:blip r:embed="rId3"/>
          <a:srcRect b="6285"/>
          <a:stretch>
            <a:fillRect/>
          </a:stretch>
        </p:blipFill>
        <p:spPr>
          <a:xfrm>
            <a:off x="10531475" y="5245735"/>
            <a:ext cx="1715135" cy="1607185"/>
          </a:xfrm>
          <a:prstGeom prst="rect">
            <a:avLst/>
          </a:prstGeom>
        </p:spPr>
      </p:pic>
      <p:sp>
        <p:nvSpPr>
          <p:cNvPr id="4" name="文本框 3"/>
          <p:cNvSpPr txBox="1"/>
          <p:nvPr/>
        </p:nvSpPr>
        <p:spPr>
          <a:xfrm>
            <a:off x="512445" y="5948045"/>
            <a:ext cx="7659370" cy="533400"/>
          </a:xfrm>
          <a:prstGeom prst="rect">
            <a:avLst/>
          </a:prstGeom>
        </p:spPr>
        <p:txBody>
          <a:bodyPr wrap="square">
            <a:spAutoFit/>
          </a:bodyPr>
          <a:p>
            <a:pPr marL="0" indent="0" algn="just" defTabSz="266700">
              <a:lnSpc>
                <a:spcPct val="120000"/>
              </a:lnSpc>
              <a:spcAft>
                <a:spcPct val="0"/>
              </a:spcAft>
            </a:pPr>
            <a:r>
              <a:rPr lang="en-US" altLang="zh-CN" sz="1200" b="1">
                <a:solidFill>
                  <a:srgbClr val="FF0000"/>
                </a:solidFill>
                <a:latin typeface="微软雅黑" panose="020B0503020204020204" pitchFamily="34" charset="-122"/>
                <a:ea typeface="微软雅黑" panose="020B0503020204020204" pitchFamily="34" charset="-122"/>
              </a:rPr>
              <a:t>**</a:t>
            </a:r>
            <a:r>
              <a:rPr lang="zh-CN" altLang="en-US" sz="1200" b="1">
                <a:solidFill>
                  <a:schemeClr val="tx1"/>
                </a:solidFill>
                <a:latin typeface="微软雅黑" panose="020B0503020204020204" pitchFamily="34" charset="-122"/>
                <a:ea typeface="微软雅黑" panose="020B0503020204020204" pitchFamily="34" charset="-122"/>
              </a:rPr>
              <a:t>注意事项：</a:t>
            </a:r>
            <a:r>
              <a:rPr lang="zh-CN" altLang="en-US" sz="1200">
                <a:solidFill>
                  <a:schemeClr val="tx1"/>
                </a:solidFill>
                <a:latin typeface="微软雅黑" panose="020B0503020204020204" pitchFamily="34" charset="-122"/>
                <a:ea typeface="微软雅黑" panose="020B0503020204020204" pitchFamily="34" charset="-122"/>
              </a:rPr>
              <a:t>不要直接取料在脸上涂抹，一定要用脂腹或在掌心，双手合十用温热溶解数秒，再展开手掌轻捂住全脸按压吸收，最后顺着脸部及颈部肌肤，用提拉的方式轻轻按摩至</a:t>
            </a:r>
            <a:r>
              <a:rPr lang="zh-CN" altLang="en-US" sz="1200">
                <a:solidFill>
                  <a:schemeClr val="tx1"/>
                </a:solidFill>
                <a:latin typeface="微软雅黑" panose="020B0503020204020204" pitchFamily="34" charset="-122"/>
                <a:ea typeface="微软雅黑" panose="020B0503020204020204" pitchFamily="34" charset="-122"/>
              </a:rPr>
              <a:t>完全吸收，效果更佳。</a:t>
            </a: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747260" y="293370"/>
            <a:ext cx="2583815" cy="521970"/>
          </a:xfrm>
          <a:prstGeom prst="rect">
            <a:avLst/>
          </a:prstGeom>
          <a:noFill/>
        </p:spPr>
        <p:txBody>
          <a:bodyPr wrap="square" rtlCol="0">
            <a:spAutoFit/>
          </a:bodyPr>
          <a:p>
            <a:pPr algn="ctr"/>
            <a:r>
              <a:rPr lang="zh-CN" sz="2800" b="1">
                <a:latin typeface="微软雅黑" panose="020B0503020204020204" pitchFamily="34" charset="-122"/>
                <a:ea typeface="微软雅黑" panose="020B0503020204020204" pitchFamily="34" charset="-122"/>
              </a:rPr>
              <a:t>产品使用方法</a:t>
            </a:r>
            <a:endParaRPr lang="zh-CN" sz="2800" b="1">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V="1">
            <a:off x="5246370" y="953135"/>
            <a:ext cx="1470025" cy="63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8" name="文本框 17"/>
          <p:cNvSpPr txBox="1"/>
          <p:nvPr>
            <p:custDataLst>
              <p:tags r:id="rId4"/>
            </p:custDataLst>
          </p:nvPr>
        </p:nvSpPr>
        <p:spPr>
          <a:xfrm>
            <a:off x="330835" y="4342765"/>
            <a:ext cx="2007235" cy="891540"/>
          </a:xfrm>
          <a:prstGeom prst="rect">
            <a:avLst/>
          </a:prstGeom>
          <a:noFill/>
        </p:spPr>
        <p:txBody>
          <a:bodyPr wrap="square" rtlCol="0">
            <a:spAutoFit/>
          </a:bodyPr>
          <a:p>
            <a:r>
              <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rPr>
              <a:t>Step</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sym typeface="+mn-ea"/>
              </a:rPr>
              <a:t>1</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取适量面霜于四指指腹或者手心</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5"/>
            </p:custDataLst>
          </p:nvPr>
        </p:nvSpPr>
        <p:spPr>
          <a:xfrm>
            <a:off x="2557780" y="4342765"/>
            <a:ext cx="2007235" cy="891540"/>
          </a:xfrm>
          <a:prstGeom prst="rect">
            <a:avLst/>
          </a:prstGeom>
          <a:noFill/>
        </p:spPr>
        <p:txBody>
          <a:bodyPr wrap="square" rtlCol="0">
            <a:spAutoFit/>
          </a:bodyPr>
          <a:p>
            <a:r>
              <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rPr>
              <a:t>Step</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以双手指腹温热数秒至膏体半透明</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状</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custDataLst>
              <p:tags r:id="rId6"/>
            </p:custDataLst>
          </p:nvPr>
        </p:nvSpPr>
        <p:spPr>
          <a:xfrm>
            <a:off x="4961890" y="4349750"/>
            <a:ext cx="2007235" cy="891540"/>
          </a:xfrm>
          <a:prstGeom prst="rect">
            <a:avLst/>
          </a:prstGeom>
          <a:noFill/>
        </p:spPr>
        <p:txBody>
          <a:bodyPr wrap="square" rtlCol="0">
            <a:spAutoFit/>
          </a:bodyPr>
          <a:p>
            <a:r>
              <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rPr>
              <a:t>Step</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sym typeface="+mn-ea"/>
              </a:rPr>
              <a:t>3</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从脸颊开始轻拍于全脸及颈部</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肌肤</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custDataLst>
              <p:tags r:id="rId7"/>
            </p:custDataLst>
          </p:nvPr>
        </p:nvSpPr>
        <p:spPr>
          <a:xfrm>
            <a:off x="7326630" y="4349750"/>
            <a:ext cx="2007235" cy="891540"/>
          </a:xfrm>
          <a:prstGeom prst="rect">
            <a:avLst/>
          </a:prstGeom>
          <a:noFill/>
        </p:spPr>
        <p:txBody>
          <a:bodyPr wrap="square" rtlCol="0">
            <a:spAutoFit/>
          </a:bodyPr>
          <a:p>
            <a:r>
              <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rPr>
              <a:t>Step</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sym typeface="+mn-ea"/>
              </a:rPr>
              <a:t>4</a:t>
            </a:r>
            <a:endPar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将剩余用量轻轻按压于眼周</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肌肤</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custDataLst>
              <p:tags r:id="rId8"/>
            </p:custDataLst>
          </p:nvPr>
        </p:nvSpPr>
        <p:spPr>
          <a:xfrm>
            <a:off x="9648825" y="4349750"/>
            <a:ext cx="2007235" cy="891540"/>
          </a:xfrm>
          <a:prstGeom prst="rect">
            <a:avLst/>
          </a:prstGeom>
          <a:noFill/>
        </p:spPr>
        <p:txBody>
          <a:bodyPr wrap="square" rtlCol="0">
            <a:spAutoFit/>
          </a:bodyPr>
          <a:p>
            <a:r>
              <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rPr>
              <a:t>Step</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sym typeface="+mn-ea"/>
              </a:rPr>
              <a:t>5</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最后用温热的手掌轻轻捂住</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全脸</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4" name="图片 13"/>
          <p:cNvPicPr>
            <a:picLocks noChangeAspect="1"/>
          </p:cNvPicPr>
          <p:nvPr>
            <p:custDataLst>
              <p:tags r:id="rId9"/>
            </p:custDataLst>
          </p:nvPr>
        </p:nvPicPr>
        <p:blipFill>
          <a:blip r:embed="rId10"/>
          <a:stretch>
            <a:fillRect/>
          </a:stretch>
        </p:blipFill>
        <p:spPr>
          <a:xfrm>
            <a:off x="4745355" y="2025015"/>
            <a:ext cx="2397760" cy="2246630"/>
          </a:xfrm>
          <a:prstGeom prst="rect">
            <a:avLst/>
          </a:prstGeom>
        </p:spPr>
      </p:pic>
      <p:pic>
        <p:nvPicPr>
          <p:cNvPr id="15" name="图片 14"/>
          <p:cNvPicPr>
            <a:picLocks noChangeAspect="1"/>
          </p:cNvPicPr>
          <p:nvPr>
            <p:custDataLst>
              <p:tags r:id="rId11"/>
            </p:custDataLst>
          </p:nvPr>
        </p:nvPicPr>
        <p:blipFill>
          <a:blip r:embed="rId12"/>
          <a:stretch>
            <a:fillRect/>
          </a:stretch>
        </p:blipFill>
        <p:spPr>
          <a:xfrm>
            <a:off x="7123430" y="1993900"/>
            <a:ext cx="2379345" cy="2256155"/>
          </a:xfrm>
          <a:prstGeom prst="rect">
            <a:avLst/>
          </a:prstGeom>
        </p:spPr>
      </p:pic>
      <p:pic>
        <p:nvPicPr>
          <p:cNvPr id="17" name="图片 16"/>
          <p:cNvPicPr>
            <a:picLocks noChangeAspect="1"/>
          </p:cNvPicPr>
          <p:nvPr>
            <p:custDataLst>
              <p:tags r:id="rId13"/>
            </p:custDataLst>
          </p:nvPr>
        </p:nvPicPr>
        <p:blipFill>
          <a:blip r:embed="rId14"/>
          <a:stretch>
            <a:fillRect/>
          </a:stretch>
        </p:blipFill>
        <p:spPr>
          <a:xfrm>
            <a:off x="9522460" y="2033905"/>
            <a:ext cx="2330450" cy="2209800"/>
          </a:xfrm>
          <a:prstGeom prst="rect">
            <a:avLst/>
          </a:prstGeom>
        </p:spPr>
      </p:pic>
      <p:pic>
        <p:nvPicPr>
          <p:cNvPr id="19" name="图片 18"/>
          <p:cNvPicPr>
            <a:picLocks noChangeAspect="1"/>
          </p:cNvPicPr>
          <p:nvPr>
            <p:custDataLst>
              <p:tags r:id="rId15"/>
            </p:custDataLst>
          </p:nvPr>
        </p:nvPicPr>
        <p:blipFill>
          <a:blip r:embed="rId16"/>
          <a:stretch>
            <a:fillRect/>
          </a:stretch>
        </p:blipFill>
        <p:spPr>
          <a:xfrm>
            <a:off x="2431415" y="2025015"/>
            <a:ext cx="2294255" cy="2217420"/>
          </a:xfrm>
          <a:prstGeom prst="rect">
            <a:avLst/>
          </a:prstGeom>
        </p:spPr>
      </p:pic>
      <p:pic>
        <p:nvPicPr>
          <p:cNvPr id="20" name="图片 19"/>
          <p:cNvPicPr>
            <a:picLocks noChangeAspect="1"/>
          </p:cNvPicPr>
          <p:nvPr>
            <p:custDataLst>
              <p:tags r:id="rId17"/>
            </p:custDataLst>
          </p:nvPr>
        </p:nvPicPr>
        <p:blipFill>
          <a:blip r:embed="rId18"/>
          <a:stretch>
            <a:fillRect/>
          </a:stretch>
        </p:blipFill>
        <p:spPr>
          <a:xfrm>
            <a:off x="179070" y="2016760"/>
            <a:ext cx="2266315" cy="2224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424552"/>
          <p:cNvSpPr/>
          <p:nvPr/>
        </p:nvSpPr>
        <p:spPr>
          <a:xfrm rot="18900000">
            <a:off x="5250856" y="-788064"/>
            <a:ext cx="1540040" cy="1576125"/>
          </a:xfrm>
          <a:prstGeom prst="rtTriangl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nvGrpSpPr>
          <p:cNvPr id="2" name="组合 1"/>
          <p:cNvGrpSpPr/>
          <p:nvPr/>
        </p:nvGrpSpPr>
        <p:grpSpPr>
          <a:xfrm>
            <a:off x="5798185" y="1026795"/>
            <a:ext cx="5848350" cy="3370580"/>
            <a:chOff x="3757668" y="2261992"/>
            <a:chExt cx="5070719" cy="3038145"/>
          </a:xfrm>
        </p:grpSpPr>
        <p:cxnSp>
          <p:nvCxnSpPr>
            <p:cNvPr id="31" name="直接连接符 30"/>
            <p:cNvCxnSpPr/>
            <p:nvPr/>
          </p:nvCxnSpPr>
          <p:spPr>
            <a:xfrm flipV="1">
              <a:off x="7126475" y="3127564"/>
              <a:ext cx="374997" cy="624565"/>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flipH="1" flipV="1">
              <a:off x="7492270" y="3140867"/>
              <a:ext cx="361673" cy="590621"/>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3" name="直接连接符 32"/>
            <p:cNvCxnSpPr/>
            <p:nvPr/>
          </p:nvCxnSpPr>
          <p:spPr>
            <a:xfrm flipH="1" flipV="1">
              <a:off x="5622614" y="2261992"/>
              <a:ext cx="912005" cy="1489116"/>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4" name="直接连接符 33"/>
            <p:cNvCxnSpPr/>
            <p:nvPr/>
          </p:nvCxnSpPr>
          <p:spPr>
            <a:xfrm flipV="1">
              <a:off x="3757668" y="2261992"/>
              <a:ext cx="1880424" cy="3038145"/>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5" name="直接连接符 34"/>
            <p:cNvCxnSpPr/>
            <p:nvPr/>
          </p:nvCxnSpPr>
          <p:spPr>
            <a:xfrm>
              <a:off x="3757889" y="5290756"/>
              <a:ext cx="5057022" cy="0"/>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6" name="直接连接符 35"/>
            <p:cNvCxnSpPr/>
            <p:nvPr/>
          </p:nvCxnSpPr>
          <p:spPr>
            <a:xfrm flipH="1" flipV="1">
              <a:off x="8647551" y="5004267"/>
              <a:ext cx="180836" cy="286492"/>
            </a:xfrm>
            <a:prstGeom prst="line">
              <a:avLst/>
            </a:prstGeom>
            <a:gradFill>
              <a:gsLst>
                <a:gs pos="75000">
                  <a:srgbClr val="A87635"/>
                </a:gs>
                <a:gs pos="60000">
                  <a:srgbClr val="46241A"/>
                </a:gs>
                <a:gs pos="46000">
                  <a:srgbClr val="EDCE77"/>
                </a:gs>
                <a:gs pos="0">
                  <a:srgbClr val="99682F"/>
                </a:gs>
                <a:gs pos="100000">
                  <a:srgbClr val="E4BA64"/>
                </a:gs>
              </a:gsLst>
              <a:lin ang="5400000" scaled="0"/>
            </a:gradFill>
            <a:ln w="28575">
              <a:gradFill>
                <a:gsLst>
                  <a:gs pos="53000">
                    <a:srgbClr val="AF864F"/>
                  </a:gs>
                  <a:gs pos="0">
                    <a:srgbClr val="E3CA7C"/>
                  </a:gs>
                  <a:gs pos="100000">
                    <a:srgbClr val="E3CA7C"/>
                  </a:gs>
                </a:gsLst>
                <a:lin ang="30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39" name="稻壳"/>
          <p:cNvSpPr txBox="1">
            <a:spLocks noChangeArrowheads="1"/>
          </p:cNvSpPr>
          <p:nvPr/>
        </p:nvSpPr>
        <p:spPr bwMode="auto">
          <a:xfrm>
            <a:off x="5971581" y="5008912"/>
            <a:ext cx="5314598"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algn="ctr">
              <a:spcBef>
                <a:spcPct val="20000"/>
              </a:spcBef>
              <a:defRPr/>
            </a:pPr>
            <a:r>
              <a:rPr lang="zh-CN" altLang="en-US" sz="2000">
                <a:solidFill>
                  <a:schemeClr val="bg1">
                    <a:lumMod val="95000"/>
                  </a:schemeClr>
                </a:solidFill>
                <a:latin typeface="微软雅黑" panose="020B0503020204020204" pitchFamily="34" charset="-122"/>
                <a:sym typeface="+mn-ea"/>
              </a:rPr>
              <a:t>蜜都</a:t>
            </a:r>
            <a:r>
              <a:rPr lang="en-US" altLang="zh-CN" sz="2000">
                <a:solidFill>
                  <a:schemeClr val="bg1">
                    <a:lumMod val="95000"/>
                  </a:schemeClr>
                </a:solidFill>
                <a:latin typeface="微软雅黑" panose="020B0503020204020204" pitchFamily="34" charset="-122"/>
                <a:sym typeface="+mn-ea"/>
              </a:rPr>
              <a:t>·</a:t>
            </a:r>
            <a:r>
              <a:rPr lang="zh-CN" altLang="en-US" sz="2000">
                <a:solidFill>
                  <a:schemeClr val="bg1">
                    <a:lumMod val="95000"/>
                  </a:schemeClr>
                </a:solidFill>
                <a:latin typeface="微软雅黑" panose="020B0503020204020204" pitchFamily="34" charset="-122"/>
                <a:sym typeface="+mn-ea"/>
              </a:rPr>
              <a:t>黑松露玻色因</a:t>
            </a:r>
            <a:r>
              <a:rPr lang="en-US" altLang="zh-CN" sz="2000">
                <a:gradFill>
                  <a:gsLst>
                    <a:gs pos="0">
                      <a:srgbClr val="FFF386"/>
                    </a:gs>
                    <a:gs pos="94805">
                      <a:srgbClr val="A2B030"/>
                    </a:gs>
                    <a:gs pos="49000">
                      <a:srgbClr val="FFC339"/>
                    </a:gs>
                  </a:gsLst>
                  <a:lin ang="2700000" scaled="1"/>
                  <a:tileRect l="-100000" b="-100000"/>
                </a:gradFill>
                <a:latin typeface="微软雅黑" panose="020B0503020204020204" pitchFamily="34" charset="-122"/>
                <a:sym typeface="+mn-ea"/>
              </a:rPr>
              <a:t>抗皱面霜</a:t>
            </a:r>
            <a:endParaRPr lang="en-US" altLang="zh-CN" sz="2000" b="1" dirty="0">
              <a:gradFill>
                <a:gsLst>
                  <a:gs pos="0">
                    <a:srgbClr val="FFF386"/>
                  </a:gs>
                  <a:gs pos="94805">
                    <a:srgbClr val="A2B030"/>
                  </a:gs>
                  <a:gs pos="49000">
                    <a:srgbClr val="FFC339"/>
                  </a:gs>
                </a:gsLst>
                <a:lin ang="2700000" scaled="1"/>
                <a:tileRect l="-100000" b="-100000"/>
              </a:gradFill>
              <a:latin typeface="微软雅黑" panose="020B0503020204020204" pitchFamily="34" charset="-122"/>
              <a:cs typeface="+mn-ea"/>
              <a:sym typeface="+mn-ea"/>
            </a:endParaRPr>
          </a:p>
        </p:txBody>
      </p:sp>
      <p:pic>
        <p:nvPicPr>
          <p:cNvPr id="9" name="图片 8" descr="微信图片_20240802105654"/>
          <p:cNvPicPr>
            <a:picLocks noChangeAspect="1"/>
          </p:cNvPicPr>
          <p:nvPr/>
        </p:nvPicPr>
        <p:blipFill>
          <a:blip r:embed="rId1"/>
          <a:stretch>
            <a:fillRect/>
          </a:stretch>
        </p:blipFill>
        <p:spPr>
          <a:xfrm>
            <a:off x="712470" y="1484630"/>
            <a:ext cx="4348480" cy="4348480"/>
          </a:xfrm>
          <a:prstGeom prst="rect">
            <a:avLst/>
          </a:prstGeom>
          <a:effectLst>
            <a:outerShdw blurRad="76200" dir="18900000" sy="23000" kx="-1200000" algn="bl" rotWithShape="0">
              <a:prstClr val="black">
                <a:alpha val="20000"/>
              </a:prstClr>
            </a:outerShdw>
          </a:effectLst>
        </p:spPr>
      </p:pic>
      <p:sp>
        <p:nvSpPr>
          <p:cNvPr id="37" name="文本框 36"/>
          <p:cNvSpPr txBox="1"/>
          <p:nvPr/>
        </p:nvSpPr>
        <p:spPr>
          <a:xfrm>
            <a:off x="6841490" y="2950845"/>
            <a:ext cx="4512310" cy="12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defTabSz="1216025">
              <a:spcBef>
                <a:spcPct val="20000"/>
              </a:spcBef>
              <a:defRPr sz="1600" b="1">
                <a:gradFill>
                  <a:gsLst>
                    <a:gs pos="53000">
                      <a:srgbClr val="AF864F"/>
                    </a:gs>
                    <a:gs pos="0">
                      <a:srgbClr val="E3CA7C"/>
                    </a:gs>
                    <a:gs pos="100000">
                      <a:srgbClr val="E3CA7C"/>
                    </a:gs>
                  </a:gsLst>
                  <a:lin ang="3000000" scaled="0"/>
                </a:gradFill>
                <a:latin typeface="微软雅黑" panose="020B0503020204020204" pitchFamily="34" charset="-122"/>
                <a:ea typeface="微软雅黑" panose="020B0503020204020204" pitchFamily="34" charset="-122"/>
              </a:defRPr>
            </a:lvl1pPr>
            <a:lvl2pPr marL="742950" indent="-285750" defTabSz="1216025">
              <a:defRPr>
                <a:latin typeface="Arial" panose="020B0604020202020204" pitchFamily="34" charset="0"/>
                <a:ea typeface="微软雅黑" panose="020B0503020204020204" pitchFamily="34" charset="-122"/>
              </a:defRPr>
            </a:lvl2pPr>
            <a:lvl3pPr marL="1143000" indent="-228600" defTabSz="1216025">
              <a:defRPr>
                <a:latin typeface="Arial" panose="020B0604020202020204" pitchFamily="34" charset="0"/>
                <a:ea typeface="微软雅黑" panose="020B0503020204020204" pitchFamily="34" charset="-122"/>
              </a:defRPr>
            </a:lvl3pPr>
            <a:lvl4pPr marL="1600200" indent="-228600" defTabSz="1216025">
              <a:defRPr>
                <a:latin typeface="Arial" panose="020B0604020202020204" pitchFamily="34" charset="0"/>
                <a:ea typeface="微软雅黑" panose="020B0503020204020204" pitchFamily="34" charset="-122"/>
              </a:defRPr>
            </a:lvl4pPr>
            <a:lvl5pPr marL="2057400" indent="-228600" defTabSz="1216025">
              <a:defRPr>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latin typeface="Arial" panose="020B0604020202020204" pitchFamily="34" charset="0"/>
                <a:ea typeface="微软雅黑" panose="020B0503020204020204" pitchFamily="34" charset="-122"/>
              </a:defRPr>
            </a:lvl9pPr>
          </a:lstStyle>
          <a:p>
            <a:pPr lvl="0">
              <a:defRPr/>
            </a:pPr>
            <a:r>
              <a:rPr lang="zh-CN" altLang="en-US" sz="8000" dirty="0">
                <a:cs typeface="+mn-ea"/>
                <a:sym typeface="+mn-lt"/>
              </a:rPr>
              <a:t>感谢聆听</a:t>
            </a:r>
            <a:endParaRPr lang="zh-CN" altLang="en-US" sz="8000" dirty="0">
              <a:cs typeface="+mn-ea"/>
              <a:sym typeface="+mn-lt"/>
            </a:endParaRPr>
          </a:p>
        </p:txBody>
      </p:sp>
      <p:pic>
        <p:nvPicPr>
          <p:cNvPr id="11" name="图片 10" descr="fa3aba5aff9816b1b313bb204bd6812"/>
          <p:cNvPicPr>
            <a:picLocks noChangeAspect="1"/>
          </p:cNvPicPr>
          <p:nvPr/>
        </p:nvPicPr>
        <p:blipFill>
          <a:blip r:embed="rId2"/>
          <a:stretch>
            <a:fillRect/>
          </a:stretch>
        </p:blipFill>
        <p:spPr>
          <a:xfrm>
            <a:off x="10522585" y="40640"/>
            <a:ext cx="1524000" cy="9061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8" name="矩形 47"/>
          <p:cNvSpPr/>
          <p:nvPr>
            <p:custDataLst>
              <p:tags r:id="rId2"/>
            </p:custDataLst>
          </p:nvPr>
        </p:nvSpPr>
        <p:spPr>
          <a:xfrm>
            <a:off x="-635" y="4810760"/>
            <a:ext cx="12173585" cy="1852295"/>
          </a:xfrm>
          <a:prstGeom prst="rect">
            <a:avLst/>
          </a:prstGeom>
          <a:solidFill>
            <a:srgbClr val="F4F4F0">
              <a:alpha val="45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痛点</a:t>
            </a:r>
            <a:r>
              <a:rPr lang="zh-CN" altLang="en-US" sz="2000" b="1">
                <a:solidFill>
                  <a:schemeClr val="tx1"/>
                </a:solidFill>
                <a:latin typeface="微软雅黑" panose="020B0503020204020204" pitchFamily="34" charset="-122"/>
                <a:ea typeface="微软雅黑" panose="020B0503020204020204" pitchFamily="34" charset="-122"/>
                <a:sym typeface="+mn-ea"/>
              </a:rPr>
              <a:t>分析</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570845" y="4445"/>
            <a:ext cx="1618615" cy="526415"/>
          </a:xfrm>
          <a:prstGeom prst="rect">
            <a:avLst/>
          </a:prstGeom>
          <a:blipFill>
            <a:blip r:embed="rId3" cstate="print"/>
            <a:stretch>
              <a:fillRect/>
            </a:stretch>
          </a:blipFill>
        </p:spPr>
        <p:txBody>
          <a:bodyPr wrap="square" lIns="0" tIns="0" rIns="0" bIns="0" rtlCol="0"/>
          <a:p>
            <a:pPr>
              <a:lnSpc>
                <a:spcPct val="30000"/>
              </a:lnSpc>
            </a:pPr>
          </a:p>
        </p:txBody>
      </p:sp>
      <p:sp>
        <p:nvSpPr>
          <p:cNvPr id="4" name="文本框 3"/>
          <p:cNvSpPr txBox="1"/>
          <p:nvPr/>
        </p:nvSpPr>
        <p:spPr>
          <a:xfrm>
            <a:off x="3147695" y="1386205"/>
            <a:ext cx="6592570" cy="306705"/>
          </a:xfrm>
          <a:prstGeom prst="rect">
            <a:avLst/>
          </a:prstGeom>
          <a:noFill/>
        </p:spPr>
        <p:txBody>
          <a:bodyPr wrap="square" rtlCol="0">
            <a:spAutoFit/>
          </a:bodyPr>
          <a:p>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科学研究发现，</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岁开始，胶原蛋白加速流失，</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34</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岁开始，肌肤【断崖式】松垂</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176905" y="680720"/>
            <a:ext cx="6573520" cy="521970"/>
          </a:xfrm>
          <a:prstGeom prst="rect">
            <a:avLst/>
          </a:prstGeom>
          <a:noFill/>
        </p:spPr>
        <p:txBody>
          <a:bodyPr wrap="square" rtlCol="0">
            <a:spAutoFit/>
          </a:bodyPr>
          <a:p>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岁开始</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肌肤逐渐出现多种衰老问题</a:t>
            </a: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2" name="组合 21"/>
          <p:cNvGrpSpPr/>
          <p:nvPr>
            <p:custDataLst>
              <p:tags r:id="rId4"/>
            </p:custDataLst>
          </p:nvPr>
        </p:nvGrpSpPr>
        <p:grpSpPr>
          <a:xfrm>
            <a:off x="820420" y="2299970"/>
            <a:ext cx="10953750" cy="3924300"/>
            <a:chOff x="1027" y="2722"/>
            <a:chExt cx="17250" cy="6180"/>
          </a:xfrm>
        </p:grpSpPr>
        <p:pic>
          <p:nvPicPr>
            <p:cNvPr id="23" name="http://photo-static-api.fotomore.com/creative/vcg/400/new/VCG41N1164964587.jpg?uid=386&amp;timestamp=1704793440&amp;sign=92fcfd4af8eb2e79026dcd7029034448" descr="美容效果、治疗和皮肤护理的概念。"/>
            <p:cNvPicPr>
              <a:picLocks noChangeAspect="1"/>
            </p:cNvPicPr>
            <p:nvPr>
              <p:custDataLst>
                <p:tags r:id="rId5"/>
              </p:custDataLst>
            </p:nvPr>
          </p:nvPicPr>
          <p:blipFill>
            <a:blip r:embed="rId6">
              <a:lum bright="-18000"/>
            </a:blip>
            <a:srcRect l="12892" t="5620" r="12088" b="3963"/>
            <a:stretch>
              <a:fillRect/>
            </a:stretch>
          </p:blipFill>
          <p:spPr>
            <a:xfrm>
              <a:off x="1027" y="4065"/>
              <a:ext cx="3698" cy="2671"/>
            </a:xfrm>
            <a:prstGeom prst="roundRect">
              <a:avLst/>
            </a:prstGeom>
          </p:spPr>
        </p:pic>
        <p:sp>
          <p:nvSpPr>
            <p:cNvPr id="24" name="文本框 23"/>
            <p:cNvSpPr txBox="1"/>
            <p:nvPr>
              <p:custDataLst>
                <p:tags r:id="rId7"/>
              </p:custDataLst>
            </p:nvPr>
          </p:nvSpPr>
          <p:spPr>
            <a:xfrm>
              <a:off x="1027" y="7117"/>
              <a:ext cx="3902" cy="1640"/>
            </a:xfrm>
            <a:prstGeom prst="rect">
              <a:avLst/>
            </a:prstGeom>
            <a:noFill/>
          </p:spPr>
          <p:txBody>
            <a:bodyPr wrap="square" rtlCol="0">
              <a:noAutofit/>
            </a:bodyPr>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rPr>
                <a:t>面部不易储水</a:t>
              </a:r>
              <a:endParaRPr lang="zh-CN" altLang="en-US" sz="1600">
                <a:solidFill>
                  <a:schemeClr val="tx1"/>
                </a:solidFill>
                <a:latin typeface="微软雅黑" panose="020B0503020204020204" pitchFamily="34" charset="-122"/>
                <a:ea typeface="微软雅黑" panose="020B0503020204020204" pitchFamily="34" charset="-122"/>
              </a:endParaRPr>
            </a:p>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rPr>
                <a:t>出现干纹、细纹、皱纹</a:t>
              </a:r>
              <a:endParaRPr lang="zh-CN" altLang="en-US" sz="1600">
                <a:solidFill>
                  <a:schemeClr val="tx1"/>
                </a:solidFill>
                <a:latin typeface="微软雅黑" panose="020B0503020204020204" pitchFamily="34" charset="-122"/>
                <a:ea typeface="微软雅黑" panose="020B0503020204020204" pitchFamily="34" charset="-122"/>
              </a:endParaRPr>
            </a:p>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rPr>
                <a:t>粗糙无光泽</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25" name="文本框 24"/>
            <p:cNvSpPr txBox="1"/>
            <p:nvPr>
              <p:custDataLst>
                <p:tags r:id="rId8"/>
              </p:custDataLst>
            </p:nvPr>
          </p:nvSpPr>
          <p:spPr>
            <a:xfrm>
              <a:off x="2267" y="2812"/>
              <a:ext cx="1075" cy="1016"/>
            </a:xfrm>
            <a:prstGeom prst="rect">
              <a:avLst/>
            </a:prstGeom>
            <a:noFill/>
          </p:spPr>
          <p:txBody>
            <a:bodyPr wrap="square" rtlCol="0">
              <a:spAutoFit/>
            </a:bodyPr>
            <a:p>
              <a:r>
                <a:rPr lang="zh-CN" altLang="en-US" sz="3600" b="1">
                  <a:solidFill>
                    <a:schemeClr val="tx1"/>
                  </a:solidFill>
                  <a:latin typeface="微软雅黑" panose="020B0503020204020204" pitchFamily="34" charset="-122"/>
                  <a:ea typeface="微软雅黑" panose="020B0503020204020204" pitchFamily="34" charset="-122"/>
                </a:rPr>
                <a:t>干</a:t>
              </a:r>
              <a:endParaRPr lang="zh-CN" altLang="en-US" sz="3600" b="1">
                <a:solidFill>
                  <a:schemeClr val="tx1"/>
                </a:solidFill>
                <a:latin typeface="微软雅黑" panose="020B0503020204020204" pitchFamily="34" charset="-122"/>
                <a:ea typeface="微软雅黑" panose="020B0503020204020204" pitchFamily="34" charset="-122"/>
              </a:endParaRPr>
            </a:p>
          </p:txBody>
        </p:sp>
        <p:sp>
          <p:nvSpPr>
            <p:cNvPr id="26" name="文本框 25"/>
            <p:cNvSpPr txBox="1"/>
            <p:nvPr>
              <p:custDataLst>
                <p:tags r:id="rId9"/>
              </p:custDataLst>
            </p:nvPr>
          </p:nvSpPr>
          <p:spPr>
            <a:xfrm>
              <a:off x="6828" y="2812"/>
              <a:ext cx="1075" cy="1016"/>
            </a:xfrm>
            <a:prstGeom prst="rect">
              <a:avLst/>
            </a:prstGeom>
            <a:noFill/>
          </p:spPr>
          <p:txBody>
            <a:bodyPr wrap="square" rtlCol="0">
              <a:spAutoFit/>
            </a:bodyPr>
            <a:p>
              <a:r>
                <a:rPr lang="zh-CN" altLang="en-US" sz="3600" b="1">
                  <a:solidFill>
                    <a:schemeClr val="tx1"/>
                  </a:solidFill>
                  <a:latin typeface="微软雅黑" panose="020B0503020204020204" pitchFamily="34" charset="-122"/>
                  <a:ea typeface="微软雅黑" panose="020B0503020204020204" pitchFamily="34" charset="-122"/>
                </a:rPr>
                <a:t>松</a:t>
              </a:r>
              <a:endParaRPr lang="zh-CN" altLang="en-US" sz="3600" b="1">
                <a:solidFill>
                  <a:schemeClr val="tx1"/>
                </a:solidFill>
                <a:latin typeface="微软雅黑" panose="020B0503020204020204" pitchFamily="34" charset="-122"/>
                <a:ea typeface="微软雅黑" panose="020B0503020204020204" pitchFamily="34" charset="-122"/>
              </a:endParaRPr>
            </a:p>
          </p:txBody>
        </p:sp>
        <p:sp>
          <p:nvSpPr>
            <p:cNvPr id="28" name="文本框 27"/>
            <p:cNvSpPr txBox="1"/>
            <p:nvPr>
              <p:custDataLst>
                <p:tags r:id="rId10"/>
              </p:custDataLst>
            </p:nvPr>
          </p:nvSpPr>
          <p:spPr>
            <a:xfrm>
              <a:off x="11389" y="2722"/>
              <a:ext cx="1075" cy="1016"/>
            </a:xfrm>
            <a:prstGeom prst="rect">
              <a:avLst/>
            </a:prstGeom>
            <a:noFill/>
          </p:spPr>
          <p:txBody>
            <a:bodyPr wrap="square" rtlCol="0">
              <a:spAutoFit/>
            </a:bodyPr>
            <a:p>
              <a:r>
                <a:rPr lang="zh-CN" altLang="en-US" sz="3600" b="1">
                  <a:solidFill>
                    <a:schemeClr val="tx1"/>
                  </a:solidFill>
                  <a:latin typeface="微软雅黑" panose="020B0503020204020204" pitchFamily="34" charset="-122"/>
                  <a:ea typeface="微软雅黑" panose="020B0503020204020204" pitchFamily="34" charset="-122"/>
                </a:rPr>
                <a:t>凹</a:t>
              </a:r>
              <a:endParaRPr lang="zh-CN" altLang="en-US" sz="3600" b="1">
                <a:solidFill>
                  <a:schemeClr val="tx1"/>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11"/>
              </p:custDataLst>
            </p:nvPr>
          </p:nvSpPr>
          <p:spPr>
            <a:xfrm>
              <a:off x="15950" y="2722"/>
              <a:ext cx="1075" cy="1016"/>
            </a:xfrm>
            <a:prstGeom prst="rect">
              <a:avLst/>
            </a:prstGeom>
            <a:noFill/>
          </p:spPr>
          <p:txBody>
            <a:bodyPr wrap="square" rtlCol="0">
              <a:spAutoFit/>
            </a:bodyPr>
            <a:p>
              <a:r>
                <a:rPr lang="zh-CN" altLang="en-US" sz="3600" b="1">
                  <a:solidFill>
                    <a:schemeClr val="tx1"/>
                  </a:solidFill>
                  <a:latin typeface="微软雅黑" panose="020B0503020204020204" pitchFamily="34" charset="-122"/>
                  <a:ea typeface="微软雅黑" panose="020B0503020204020204" pitchFamily="34" charset="-122"/>
                </a:rPr>
                <a:t>垂</a:t>
              </a:r>
              <a:endParaRPr lang="zh-CN" altLang="en-US" sz="3600" b="1">
                <a:solidFill>
                  <a:schemeClr val="tx1"/>
                </a:solidFill>
                <a:latin typeface="微软雅黑" panose="020B0503020204020204" pitchFamily="34" charset="-122"/>
                <a:ea typeface="微软雅黑" panose="020B0503020204020204" pitchFamily="34" charset="-122"/>
              </a:endParaRPr>
            </a:p>
          </p:txBody>
        </p:sp>
        <p:sp>
          <p:nvSpPr>
            <p:cNvPr id="42" name="文本框 41"/>
            <p:cNvSpPr txBox="1"/>
            <p:nvPr>
              <p:custDataLst>
                <p:tags r:id="rId12"/>
              </p:custDataLst>
            </p:nvPr>
          </p:nvSpPr>
          <p:spPr>
            <a:xfrm>
              <a:off x="10269" y="7117"/>
              <a:ext cx="3436" cy="1631"/>
            </a:xfrm>
            <a:prstGeom prst="rect">
              <a:avLst/>
            </a:prstGeom>
            <a:noFill/>
          </p:spPr>
          <p:txBody>
            <a:bodyPr wrap="square" rtlCol="0">
              <a:noAutofit/>
            </a:bodyPr>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rPr>
                <a:t>面部脸颊、嘴角</a:t>
              </a:r>
              <a:endParaRPr lang="zh-CN" altLang="en-US" sz="1600">
                <a:solidFill>
                  <a:schemeClr val="tx1"/>
                </a:solidFill>
                <a:latin typeface="微软雅黑" panose="020B0503020204020204" pitchFamily="34" charset="-122"/>
                <a:ea typeface="微软雅黑" panose="020B0503020204020204" pitchFamily="34" charset="-122"/>
              </a:endParaRPr>
            </a:p>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rPr>
                <a:t>或其他部位慢慢出现塌陷</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43" name="文本框 42"/>
            <p:cNvSpPr txBox="1"/>
            <p:nvPr>
              <p:custDataLst>
                <p:tags r:id="rId13"/>
              </p:custDataLst>
            </p:nvPr>
          </p:nvSpPr>
          <p:spPr>
            <a:xfrm>
              <a:off x="5647" y="7117"/>
              <a:ext cx="3436" cy="1699"/>
            </a:xfrm>
            <a:prstGeom prst="rect">
              <a:avLst/>
            </a:prstGeom>
            <a:noFill/>
          </p:spPr>
          <p:txBody>
            <a:bodyPr wrap="square" rtlCol="0">
              <a:noAutofit/>
            </a:bodyPr>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rPr>
                <a:t>面部肌肤松弛</a:t>
              </a:r>
              <a:endParaRPr lang="zh-CN" altLang="en-US" sz="1600">
                <a:solidFill>
                  <a:schemeClr val="tx1"/>
                </a:solidFill>
                <a:latin typeface="微软雅黑" panose="020B0503020204020204" pitchFamily="34" charset="-122"/>
                <a:ea typeface="微软雅黑" panose="020B0503020204020204" pitchFamily="34" charset="-122"/>
              </a:endParaRPr>
            </a:p>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rPr>
                <a:t>皮多肉少</a:t>
              </a:r>
              <a:endParaRPr lang="zh-CN" altLang="en-US" sz="1600">
                <a:solidFill>
                  <a:schemeClr val="tx1"/>
                </a:solidFill>
                <a:latin typeface="微软雅黑" panose="020B0503020204020204" pitchFamily="34" charset="-122"/>
                <a:ea typeface="微软雅黑" panose="020B0503020204020204" pitchFamily="34" charset="-122"/>
              </a:endParaRPr>
            </a:p>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rPr>
                <a:t>肌肤松垮无弹性</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44" name="文本框 43"/>
            <p:cNvSpPr txBox="1"/>
            <p:nvPr>
              <p:custDataLst>
                <p:tags r:id="rId14"/>
              </p:custDataLst>
            </p:nvPr>
          </p:nvSpPr>
          <p:spPr>
            <a:xfrm>
              <a:off x="14767" y="7117"/>
              <a:ext cx="3436" cy="1785"/>
            </a:xfrm>
            <a:prstGeom prst="rect">
              <a:avLst/>
            </a:prstGeom>
            <a:noFill/>
          </p:spPr>
          <p:txBody>
            <a:bodyPr wrap="square" rtlCol="0">
              <a:noAutofit/>
            </a:bodyPr>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rPr>
                <a:t>皮肤向下，眼角、苹果肌下垂、法令纹、各种皱纹</a:t>
              </a:r>
              <a:r>
                <a:rPr lang="zh-CN" altLang="en-US" sz="1600">
                  <a:solidFill>
                    <a:schemeClr val="tx1"/>
                  </a:solidFill>
                  <a:latin typeface="微软雅黑" panose="020B0503020204020204" pitchFamily="34" charset="-122"/>
                  <a:ea typeface="微软雅黑" panose="020B0503020204020204" pitchFamily="34" charset="-122"/>
                </a:rPr>
                <a:t>明显</a:t>
              </a:r>
              <a:endParaRPr lang="zh-CN" altLang="en-US" sz="1600">
                <a:solidFill>
                  <a:schemeClr val="tx1"/>
                </a:solidFill>
                <a:latin typeface="微软雅黑" panose="020B0503020204020204" pitchFamily="34" charset="-122"/>
                <a:ea typeface="微软雅黑" panose="020B0503020204020204" pitchFamily="34" charset="-122"/>
              </a:endParaRPr>
            </a:p>
          </p:txBody>
        </p:sp>
        <p:pic>
          <p:nvPicPr>
            <p:cNvPr id="45" name="http://photo-static-api.fotomore.com/creative/vcg/veer/400/new/VCG41N534049577.jpg?uid=386&amp;timestamp=1704793927&amp;sign=48966c3472fe3d80b5464dcf2a283145" descr="女人的美丽"/>
            <p:cNvPicPr>
              <a:picLocks noChangeAspect="1"/>
            </p:cNvPicPr>
            <p:nvPr>
              <p:custDataLst>
                <p:tags r:id="rId15"/>
              </p:custDataLst>
            </p:nvPr>
          </p:nvPicPr>
          <p:blipFill>
            <a:blip r:embed="rId16">
              <a:lum bright="-18000"/>
            </a:blip>
            <a:srcRect l="6653" t="6037" r="20821" b="30907"/>
            <a:stretch>
              <a:fillRect/>
            </a:stretch>
          </p:blipFill>
          <p:spPr>
            <a:xfrm>
              <a:off x="5586" y="4048"/>
              <a:ext cx="3558" cy="2688"/>
            </a:xfrm>
            <a:prstGeom prst="roundRect">
              <a:avLst/>
            </a:prstGeom>
          </p:spPr>
        </p:pic>
        <p:pic>
          <p:nvPicPr>
            <p:cNvPr id="46" name="http://photo-static-api.fotomore.com/creative/vcg/veer/400/new/VCG41N514781972.jpg?uid=386&amp;timestamp=1704793915&amp;sign=04c1a5dc98d4759e4ad274c6e0a019c6" descr="成熟的女人在脸上涂面霜"/>
            <p:cNvPicPr>
              <a:picLocks noChangeAspect="1"/>
            </p:cNvPicPr>
            <p:nvPr>
              <p:custDataLst>
                <p:tags r:id="rId17"/>
              </p:custDataLst>
            </p:nvPr>
          </p:nvPicPr>
          <p:blipFill>
            <a:blip r:embed="rId18">
              <a:lum bright="-18000"/>
            </a:blip>
            <a:srcRect l="132" t="3593" r="42854" b="34102"/>
            <a:stretch>
              <a:fillRect/>
            </a:stretch>
          </p:blipFill>
          <p:spPr>
            <a:xfrm>
              <a:off x="10124" y="4048"/>
              <a:ext cx="3580" cy="2603"/>
            </a:xfrm>
            <a:prstGeom prst="roundRect">
              <a:avLst/>
            </a:prstGeom>
          </p:spPr>
        </p:pic>
        <p:pic>
          <p:nvPicPr>
            <p:cNvPr id="47" name="http://photo-static-api.fotomore.com/creative/vcg/veer/400/new/VCG41N502021837.jpg?uid=386&amp;timestamp=1704794197&amp;sign=8c390e3178af84ae87457816dcb744e9" descr="一个成熟女人的肖像"/>
            <p:cNvPicPr>
              <a:picLocks noChangeAspect="1"/>
            </p:cNvPicPr>
            <p:nvPr>
              <p:custDataLst>
                <p:tags r:id="rId19"/>
              </p:custDataLst>
            </p:nvPr>
          </p:nvPicPr>
          <p:blipFill>
            <a:blip r:embed="rId20">
              <a:lum bright="-12000"/>
            </a:blip>
            <a:srcRect l="36281" r="6326" b="39222"/>
            <a:stretch>
              <a:fillRect/>
            </a:stretch>
          </p:blipFill>
          <p:spPr>
            <a:xfrm>
              <a:off x="14684" y="4028"/>
              <a:ext cx="3593" cy="2623"/>
            </a:xfrm>
            <a:prstGeom prst="round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成因</a:t>
            </a:r>
            <a:r>
              <a:rPr lang="zh-CN" altLang="en-US" sz="2000" b="1">
                <a:solidFill>
                  <a:schemeClr val="tx1"/>
                </a:solidFill>
                <a:latin typeface="微软雅黑" panose="020B0503020204020204" pitchFamily="34" charset="-122"/>
                <a:ea typeface="微软雅黑" panose="020B0503020204020204" pitchFamily="34" charset="-122"/>
                <a:sym typeface="+mn-ea"/>
              </a:rPr>
              <a:t>分析</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625455" y="4445"/>
            <a:ext cx="1564005" cy="489585"/>
          </a:xfrm>
          <a:prstGeom prst="rect">
            <a:avLst/>
          </a:prstGeom>
          <a:blipFill>
            <a:blip r:embed="rId2" cstate="print"/>
            <a:stretch>
              <a:fillRect/>
            </a:stretch>
          </a:blipFill>
        </p:spPr>
        <p:txBody>
          <a:bodyPr wrap="square" lIns="0" tIns="0" rIns="0" bIns="0" rtlCol="0"/>
          <a:p>
            <a:pPr>
              <a:lnSpc>
                <a:spcPct val="30000"/>
              </a:lnSpc>
            </a:pPr>
          </a:p>
        </p:txBody>
      </p:sp>
      <p:sp>
        <p:nvSpPr>
          <p:cNvPr id="95" name="文本框 94"/>
          <p:cNvSpPr txBox="1"/>
          <p:nvPr/>
        </p:nvSpPr>
        <p:spPr>
          <a:xfrm>
            <a:off x="3005455" y="569595"/>
            <a:ext cx="5729605" cy="521970"/>
          </a:xfrm>
          <a:prstGeom prst="rect">
            <a:avLst/>
          </a:prstGeom>
          <a:noFill/>
        </p:spPr>
        <p:txBody>
          <a:bodyPr wrap="square" rtlCol="0">
            <a:spAutoFit/>
          </a:bodyPr>
          <a:p>
            <a:pPr algn="ctr"/>
            <a:r>
              <a:rPr lang="en-US" altLang="zh-CN"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皮肤老化的真相</a:t>
            </a: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及成因</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1722755" y="1790700"/>
            <a:ext cx="10159365" cy="4931410"/>
          </a:xfrm>
          <a:prstGeom prst="rect">
            <a:avLst/>
          </a:prstGeom>
          <a:noFill/>
        </p:spPr>
        <p:txBody>
          <a:bodyPr wrap="square" rtlCol="0" anchor="t">
            <a:noAutofit/>
          </a:bodyPr>
          <a:p>
            <a:pPr marL="4173855" algn="l" rtl="0" eaLnBrk="0">
              <a:lnSpc>
                <a:spcPct val="150000"/>
              </a:lnSpc>
              <a:spcBef>
                <a:spcPts val="455"/>
              </a:spcBef>
            </a:pPr>
            <a:r>
              <a:rPr lang="zh-CN" sz="1600" b="1" u="sng" dirty="0">
                <a:solidFill>
                  <a:srgbClr val="F2BA02">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①自然老化</a:t>
            </a:r>
            <a:r>
              <a:rPr sz="16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 </a:t>
            </a:r>
            <a:r>
              <a:rPr lang="zh-CN"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内源性20%的自然衰老因素</a:t>
            </a:r>
            <a:endParaRPr sz="16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170045" algn="l" rtl="0" eaLnBrk="0">
              <a:lnSpc>
                <a:spcPct val="150000"/>
              </a:lnSpc>
              <a:spcBef>
                <a:spcPts val="15"/>
              </a:spcBef>
            </a:pPr>
            <a:r>
              <a:rPr sz="14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20%的衰老是来自于内源性的自然老化，环境的污染，生活不规律，熬夜等，‌从25岁左右开始，‌随着年龄的增长，‌皮肤会出现衰老的迹象。</a:t>
            </a:r>
            <a:endParaRPr sz="16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173855" algn="l" rtl="0" eaLnBrk="0">
              <a:lnSpc>
                <a:spcPct val="150000"/>
              </a:lnSpc>
              <a:spcBef>
                <a:spcPts val="1430"/>
              </a:spcBef>
            </a:pPr>
            <a:r>
              <a:rPr lang="zh-CN" sz="1600" b="1" u="sng" dirty="0">
                <a:solidFill>
                  <a:srgbClr val="F2BA02">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②光老化</a:t>
            </a:r>
            <a:r>
              <a:rPr sz="16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80%的衰老因素来源</a:t>
            </a:r>
            <a:endParaRPr lang="en-US"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181475" algn="l" rtl="0" eaLnBrk="0">
              <a:lnSpc>
                <a:spcPct val="150000"/>
              </a:lnSpc>
              <a:spcBef>
                <a:spcPts val="15"/>
              </a:spcBef>
              <a:buClrTx/>
              <a:buSzTx/>
              <a:buFontTx/>
            </a:pPr>
            <a:r>
              <a:rPr sz="14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所有外源性老化因素中，其中紫外线是主要影响因素。光老化导致细胞DNA损伤，引起色素沉着、真皮胶原受损、细胞萎缩等老化</a:t>
            </a:r>
            <a:endParaRPr lang="zh-CN" altLang="en-US" sz="14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173855" algn="l" rtl="0" eaLnBrk="0">
              <a:lnSpc>
                <a:spcPct val="150000"/>
              </a:lnSpc>
              <a:spcBef>
                <a:spcPts val="455"/>
              </a:spcBef>
            </a:pPr>
            <a:r>
              <a:rPr lang="zh-CN" sz="1600" b="1" u="sng" dirty="0">
                <a:solidFill>
                  <a:srgbClr val="F2BA02">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③抗氧化</a:t>
            </a:r>
            <a:r>
              <a:rPr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 </a:t>
            </a:r>
            <a:r>
              <a:rPr lang="zh-CN"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营养</a:t>
            </a:r>
            <a:r>
              <a:rPr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层</a:t>
            </a:r>
            <a:r>
              <a:rPr lang="zh-CN"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结构的</a:t>
            </a:r>
            <a:r>
              <a:rPr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能量源</a:t>
            </a:r>
            <a:endParaRPr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181475" algn="l" rtl="0" eaLnBrk="0">
              <a:lnSpc>
                <a:spcPct val="150000"/>
              </a:lnSpc>
              <a:spcBef>
                <a:spcPts val="15"/>
              </a:spcBef>
              <a:buClrTx/>
              <a:buSzTx/>
              <a:buFontTx/>
            </a:pPr>
            <a:r>
              <a:rPr sz="14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人体活动会产生大量的自由基，过量的自由基，会引起蛋白质和真皮组织的退化，形成松驰皱纹衰老现象，同时也会激发黑色素产生。</a:t>
            </a:r>
            <a:endParaRPr lang="zh-CN"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173855" algn="l" rtl="0" eaLnBrk="0">
              <a:lnSpc>
                <a:spcPct val="150000"/>
              </a:lnSpc>
              <a:spcBef>
                <a:spcPts val="1430"/>
              </a:spcBef>
            </a:pPr>
            <a:r>
              <a:rPr lang="zh-CN" sz="1600" b="1" u="sng" dirty="0">
                <a:solidFill>
                  <a:srgbClr val="F2BA02">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④抗糖化</a:t>
            </a:r>
            <a:r>
              <a:rPr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抗糖抗氧同步</a:t>
            </a:r>
            <a:r>
              <a:rPr lang="en-US" altLang="zh-CN"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u="sng"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抵抗老化</a:t>
            </a:r>
            <a:endParaRPr lang="en-US"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181475" algn="l" rtl="0" eaLnBrk="0">
              <a:lnSpc>
                <a:spcPct val="150000"/>
              </a:lnSpc>
            </a:pPr>
            <a:r>
              <a:rPr sz="14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糖化反应简单地说，糖类和蛋白质结合，使蛋白质失去正常结构和颜色，皮肤会变黄暗沉，胶原蛋白糖化后交联，弹性就降低</a:t>
            </a:r>
            <a:r>
              <a:rPr lang="zh-CN" sz="14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，形成</a:t>
            </a:r>
            <a:r>
              <a:rPr sz="14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皮肤松垮现象。</a:t>
            </a:r>
            <a:endParaRPr sz="14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4" name="图片 13"/>
          <p:cNvPicPr>
            <a:picLocks noChangeAspect="1"/>
          </p:cNvPicPr>
          <p:nvPr/>
        </p:nvPicPr>
        <p:blipFill>
          <a:blip r:embed="rId3">
            <a:alphaModFix amt="60000"/>
          </a:blip>
          <a:stretch>
            <a:fillRect/>
          </a:stretch>
        </p:blipFill>
        <p:spPr>
          <a:xfrm>
            <a:off x="600710" y="1993900"/>
            <a:ext cx="4867275" cy="4140200"/>
          </a:xfrm>
          <a:prstGeom prst="rect">
            <a:avLst/>
          </a:prstGeom>
        </p:spPr>
      </p:pic>
      <p:cxnSp>
        <p:nvCxnSpPr>
          <p:cNvPr id="4" name="直接连接符 3"/>
          <p:cNvCxnSpPr/>
          <p:nvPr/>
        </p:nvCxnSpPr>
        <p:spPr>
          <a:xfrm>
            <a:off x="5022850" y="1228090"/>
            <a:ext cx="1391285" cy="635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成因</a:t>
            </a:r>
            <a:r>
              <a:rPr lang="zh-CN" altLang="en-US" sz="2000" b="1">
                <a:solidFill>
                  <a:schemeClr val="tx1"/>
                </a:solidFill>
                <a:latin typeface="微软雅黑" panose="020B0503020204020204" pitchFamily="34" charset="-122"/>
                <a:ea typeface="微软雅黑" panose="020B0503020204020204" pitchFamily="34" charset="-122"/>
                <a:sym typeface="+mn-ea"/>
              </a:rPr>
              <a:t>分析</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625455" y="4445"/>
            <a:ext cx="1564005" cy="489585"/>
          </a:xfrm>
          <a:prstGeom prst="rect">
            <a:avLst/>
          </a:prstGeom>
          <a:blipFill>
            <a:blip r:embed="rId2" cstate="print"/>
            <a:stretch>
              <a:fillRect/>
            </a:stretch>
          </a:blipFill>
        </p:spPr>
        <p:txBody>
          <a:bodyPr wrap="square" lIns="0" tIns="0" rIns="0" bIns="0" rtlCol="0"/>
          <a:p>
            <a:pPr>
              <a:lnSpc>
                <a:spcPct val="30000"/>
              </a:lnSpc>
            </a:pPr>
          </a:p>
        </p:txBody>
      </p:sp>
      <p:sp>
        <p:nvSpPr>
          <p:cNvPr id="95" name="文本框 94"/>
          <p:cNvSpPr txBox="1"/>
          <p:nvPr/>
        </p:nvSpPr>
        <p:spPr>
          <a:xfrm>
            <a:off x="2660015" y="441325"/>
            <a:ext cx="6482715" cy="583565"/>
          </a:xfrm>
          <a:prstGeom prst="rect">
            <a:avLst/>
          </a:prstGeom>
          <a:noFill/>
        </p:spPr>
        <p:txBody>
          <a:bodyPr wrap="square" rtlCol="0">
            <a:spAutoFit/>
          </a:bodyPr>
          <a:p>
            <a:pPr algn="dist"/>
            <a:r>
              <a:rPr lang="en-US" altLang="zh-CN"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了解</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分层护肤</a:t>
            </a: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底层逻辑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精准抗老</a:t>
            </a: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7" name="文本框 36"/>
          <p:cNvSpPr txBox="1"/>
          <p:nvPr/>
        </p:nvSpPr>
        <p:spPr>
          <a:xfrm>
            <a:off x="3077845" y="2081530"/>
            <a:ext cx="6096000" cy="4392295"/>
          </a:xfrm>
          <a:prstGeom prst="rect">
            <a:avLst/>
          </a:prstGeom>
          <a:noFill/>
        </p:spPr>
        <p:txBody>
          <a:bodyPr wrap="square" rtlCol="0" anchor="t">
            <a:noAutofit/>
          </a:bodyPr>
          <a:p>
            <a:endParaRPr lang="zh-CN" sz="1400">
              <a:solidFill>
                <a:sysClr val="window" lastClr="FFFFFF"/>
              </a:solidFill>
              <a:latin typeface="微软雅黑" panose="020B0503020204020204" pitchFamily="34" charset="-122"/>
              <a:ea typeface="微软雅黑" panose="020B0503020204020204" pitchFamily="34" charset="-122"/>
            </a:endParaRPr>
          </a:p>
          <a:p>
            <a:endParaRPr lang="zh-CN" sz="1400">
              <a:solidFill>
                <a:sysClr val="window" lastClr="FFFFFF">
                  <a:lumMod val="85000"/>
                </a:sysClr>
              </a:solidFill>
              <a:latin typeface="微软雅黑" panose="020B0503020204020204" pitchFamily="34" charset="-122"/>
              <a:ea typeface="微软雅黑" panose="020B0503020204020204" pitchFamily="34" charset="-122"/>
            </a:endParaRPr>
          </a:p>
          <a:p>
            <a:endParaRPr lang="zh-CN" sz="2400" b="1">
              <a:solidFill>
                <a:srgbClr val="F2BA02"/>
              </a:solidFill>
              <a:effectLst>
                <a:outerShdw blurRad="38100" dist="19050" dir="2700000" algn="tl" rotWithShape="0">
                  <a:sysClr val="windowText" lastClr="000000">
                    <a:alpha val="40000"/>
                  </a:sys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endParaRPr lang="zh-CN" sz="2400" b="1">
              <a:solidFill>
                <a:sysClr val="window" lastClr="FFFFFF">
                  <a:lumMod val="85000"/>
                </a:sysClr>
              </a:solidFill>
              <a:latin typeface="微软雅黑" panose="020B0503020204020204" pitchFamily="34" charset="-122"/>
              <a:ea typeface="微软雅黑" panose="020B0503020204020204" pitchFamily="34" charset="-122"/>
            </a:endParaRPr>
          </a:p>
          <a:p>
            <a:endParaRPr lang="zh-CN" sz="1400">
              <a:solidFill>
                <a:sysClr val="window" lastClr="FFFFFF"/>
              </a:solidFill>
              <a:latin typeface="微软雅黑" panose="020B0503020204020204" pitchFamily="34" charset="-122"/>
              <a:ea typeface="微软雅黑" panose="020B0503020204020204" pitchFamily="34" charset="-122"/>
            </a:endParaRPr>
          </a:p>
          <a:p>
            <a:endParaRPr lang="zh-CN" altLang="en-US" sz="1400">
              <a:solidFill>
                <a:sysClr val="window" lastClr="FFFFFF"/>
              </a:solidFill>
              <a:latin typeface="微软雅黑" panose="020B0503020204020204" pitchFamily="34" charset="-122"/>
              <a:ea typeface="微软雅黑" panose="020B0503020204020204" pitchFamily="34" charset="-122"/>
            </a:endParaRPr>
          </a:p>
        </p:txBody>
      </p:sp>
      <p:sp>
        <p:nvSpPr>
          <p:cNvPr id="38" name="矩形 37"/>
          <p:cNvSpPr/>
          <p:nvPr>
            <p:custDataLst>
              <p:tags r:id="rId3"/>
            </p:custDataLst>
          </p:nvPr>
        </p:nvSpPr>
        <p:spPr>
          <a:xfrm>
            <a:off x="4608830" y="5371465"/>
            <a:ext cx="3834130" cy="323215"/>
          </a:xfrm>
          <a:prstGeom prst="rect">
            <a:avLst/>
          </a:prstGeom>
          <a:noFill/>
        </p:spPr>
        <p:txBody>
          <a:bodyPr wrap="square" lIns="0" tIns="0" rIns="0" bIns="0" rtlCol="0" anchor="b" anchorCtr="0">
            <a:noAutofit/>
          </a:bodyPr>
          <a:p>
            <a:pPr algn="r">
              <a:spcBef>
                <a:spcPct val="0"/>
              </a:spcBef>
              <a:spcAft>
                <a:spcPct val="0"/>
              </a:spcAft>
            </a:pPr>
            <a:r>
              <a:rPr lang="en-US" altLang="zh-CN"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修护、抗老</a:t>
            </a:r>
            <a:endParaRPr lang="zh-CN"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r">
              <a:spcBef>
                <a:spcPct val="0"/>
              </a:spcBef>
              <a:spcAft>
                <a:spcPct val="0"/>
              </a:spcAft>
            </a:pPr>
            <a:r>
              <a:rPr lang="zh-CN"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激活再生</a:t>
            </a:r>
            <a:endParaRPr lang="zh-CN" altLang="en-US"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9" name="矩形 38"/>
          <p:cNvSpPr/>
          <p:nvPr>
            <p:custDataLst>
              <p:tags r:id="rId4"/>
            </p:custDataLst>
          </p:nvPr>
        </p:nvSpPr>
        <p:spPr>
          <a:xfrm>
            <a:off x="7334885" y="3528060"/>
            <a:ext cx="1520190" cy="737235"/>
          </a:xfrm>
          <a:prstGeom prst="rect">
            <a:avLst/>
          </a:prstGeom>
          <a:noFill/>
        </p:spPr>
        <p:txBody>
          <a:bodyPr wrap="square" lIns="0" tIns="0" rIns="0" bIns="0" rtlCol="0" anchor="b" anchorCtr="0">
            <a:noAutofit/>
          </a:bodyPr>
          <a:p>
            <a:pPr algn="r">
              <a:spcBef>
                <a:spcPct val="0"/>
              </a:spcBef>
              <a:spcAft>
                <a:spcPct val="0"/>
              </a:spcAft>
            </a:pP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维稳、强韧</a:t>
            </a:r>
            <a:endParaRPr lang="zh-CN"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r">
              <a:spcBef>
                <a:spcPct val="0"/>
              </a:spcBef>
              <a:spcAft>
                <a:spcPct val="0"/>
              </a:spcAft>
            </a:pPr>
            <a:r>
              <a:rPr lang="zh-CN"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肌底营养</a:t>
            </a:r>
            <a:endParaRPr lang="zh-CN"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40" name="图片 39"/>
          <p:cNvPicPr>
            <a:picLocks noChangeAspect="1"/>
          </p:cNvPicPr>
          <p:nvPr/>
        </p:nvPicPr>
        <p:blipFill>
          <a:blip r:embed="rId5"/>
          <a:stretch>
            <a:fillRect/>
          </a:stretch>
        </p:blipFill>
        <p:spPr>
          <a:xfrm>
            <a:off x="4441190" y="1489710"/>
            <a:ext cx="3188335" cy="5005705"/>
          </a:xfrm>
          <a:prstGeom prst="rect">
            <a:avLst/>
          </a:prstGeom>
        </p:spPr>
      </p:pic>
      <p:sp>
        <p:nvSpPr>
          <p:cNvPr id="41" name="矩形 40"/>
          <p:cNvSpPr/>
          <p:nvPr>
            <p:custDataLst>
              <p:tags r:id="rId6"/>
            </p:custDataLst>
          </p:nvPr>
        </p:nvSpPr>
        <p:spPr>
          <a:xfrm>
            <a:off x="6744335" y="1986915"/>
            <a:ext cx="1953895" cy="706755"/>
          </a:xfrm>
          <a:prstGeom prst="rect">
            <a:avLst/>
          </a:prstGeom>
          <a:noFill/>
        </p:spPr>
        <p:txBody>
          <a:bodyPr wrap="square" lIns="0" tIns="0" rIns="0" bIns="0" rtlCol="0" anchor="b" anchorCtr="0">
            <a:noAutofit/>
          </a:bodyPr>
          <a:p>
            <a:pPr algn="r">
              <a:spcBef>
                <a:spcPct val="0"/>
              </a:spcBef>
              <a:spcAft>
                <a:spcPct val="0"/>
              </a:spcAft>
            </a:pPr>
            <a:endPar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r">
              <a:spcBef>
                <a:spcPct val="0"/>
              </a:spcBef>
              <a:spcAft>
                <a:spcPct val="0"/>
              </a:spcAft>
            </a:pP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科学护肤逻辑</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r">
              <a:spcBef>
                <a:spcPct val="0"/>
              </a:spcBef>
              <a:spcAft>
                <a:spcPct val="0"/>
              </a:spcAft>
            </a:pP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清洁、保湿、防护</a:t>
            </a:r>
            <a:endParaRPr lang="zh-CN" altLang="en-US" b="1">
              <a:solidFill>
                <a:srgbClr val="F2BA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42" name="直接连接符 41"/>
          <p:cNvCxnSpPr/>
          <p:nvPr/>
        </p:nvCxnSpPr>
        <p:spPr>
          <a:xfrm flipV="1">
            <a:off x="6983730" y="2740660"/>
            <a:ext cx="1526540" cy="10795"/>
          </a:xfrm>
          <a:prstGeom prst="line">
            <a:avLst/>
          </a:prstGeom>
          <a:noFill/>
          <a:ln w="12700" cap="flat" cmpd="sng" algn="ctr">
            <a:solidFill>
              <a:srgbClr val="F2BA02"/>
            </a:solidFill>
            <a:prstDash val="solid"/>
            <a:miter lim="800000"/>
          </a:ln>
          <a:effectLst/>
        </p:spPr>
      </p:cxnSp>
      <p:cxnSp>
        <p:nvCxnSpPr>
          <p:cNvPr id="43" name="直接连接符 42"/>
          <p:cNvCxnSpPr/>
          <p:nvPr/>
        </p:nvCxnSpPr>
        <p:spPr>
          <a:xfrm>
            <a:off x="7343775" y="4293235"/>
            <a:ext cx="1515110" cy="5715"/>
          </a:xfrm>
          <a:prstGeom prst="line">
            <a:avLst/>
          </a:prstGeom>
          <a:noFill/>
          <a:ln w="12700" cap="flat" cmpd="sng" algn="ctr">
            <a:solidFill>
              <a:srgbClr val="F2BA02"/>
            </a:solidFill>
            <a:prstDash val="solid"/>
            <a:miter lim="800000"/>
          </a:ln>
          <a:effectLst/>
        </p:spPr>
      </p:cxnSp>
      <p:cxnSp>
        <p:nvCxnSpPr>
          <p:cNvPr id="44" name="直接连接符 43"/>
          <p:cNvCxnSpPr/>
          <p:nvPr/>
        </p:nvCxnSpPr>
        <p:spPr>
          <a:xfrm>
            <a:off x="6594475" y="5724525"/>
            <a:ext cx="2003425" cy="34290"/>
          </a:xfrm>
          <a:prstGeom prst="line">
            <a:avLst/>
          </a:prstGeom>
          <a:noFill/>
          <a:ln w="12700" cap="flat" cmpd="sng" algn="ctr">
            <a:solidFill>
              <a:srgbClr val="F2BA02"/>
            </a:solidFill>
            <a:prstDash val="solid"/>
            <a:miter lim="800000"/>
          </a:ln>
          <a:effectLst/>
        </p:spPr>
      </p:cxnSp>
      <p:sp>
        <p:nvSpPr>
          <p:cNvPr id="45" name="文本框 44"/>
          <p:cNvSpPr txBox="1"/>
          <p:nvPr>
            <p:custDataLst>
              <p:tags r:id="rId7"/>
            </p:custDataLst>
          </p:nvPr>
        </p:nvSpPr>
        <p:spPr>
          <a:xfrm>
            <a:off x="2863850" y="2022475"/>
            <a:ext cx="1587500" cy="549910"/>
          </a:xfrm>
          <a:prstGeom prst="rect">
            <a:avLst/>
          </a:prstGeom>
          <a:noFill/>
        </p:spPr>
        <p:txBody>
          <a:bodyPr wrap="square" rtlCol="0">
            <a:noAutofit/>
          </a:bodyPr>
          <a:p>
            <a:r>
              <a:rPr lang="zh-CN" altLang="en-US"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护肤功效逻辑</a:t>
            </a:r>
            <a:r>
              <a:rPr lang="en-US" alt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表皮层</a:t>
            </a:r>
            <a:endParaRPr lang="zh-CN" altLang="en-US"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6" name="直接连接符 45"/>
          <p:cNvCxnSpPr/>
          <p:nvPr>
            <p:custDataLst>
              <p:tags r:id="rId8"/>
            </p:custDataLst>
          </p:nvPr>
        </p:nvCxnSpPr>
        <p:spPr>
          <a:xfrm>
            <a:off x="2687846" y="2636742"/>
            <a:ext cx="2331973" cy="10659"/>
          </a:xfrm>
          <a:prstGeom prst="line">
            <a:avLst/>
          </a:prstGeom>
          <a:noFill/>
          <a:ln w="12700" cap="flat" cmpd="sng" algn="ctr">
            <a:gradFill>
              <a:gsLst>
                <a:gs pos="50000">
                  <a:srgbClr val="F2BA02"/>
                </a:gs>
                <a:gs pos="0">
                  <a:srgbClr val="F2BA02">
                    <a:lumMod val="25000"/>
                    <a:lumOff val="75000"/>
                  </a:srgbClr>
                </a:gs>
                <a:gs pos="100000">
                  <a:srgbClr val="F2BA02">
                    <a:lumMod val="85000"/>
                  </a:srgbClr>
                </a:gs>
              </a:gsLst>
              <a:lin ang="5400000" scaled="0"/>
            </a:gradFill>
            <a:prstDash val="solid"/>
            <a:miter lim="800000"/>
          </a:ln>
          <a:effectLst/>
        </p:spPr>
      </p:cxnSp>
      <p:cxnSp>
        <p:nvCxnSpPr>
          <p:cNvPr id="47" name="直接连接符 46"/>
          <p:cNvCxnSpPr/>
          <p:nvPr>
            <p:custDataLst>
              <p:tags r:id="rId9"/>
            </p:custDataLst>
          </p:nvPr>
        </p:nvCxnSpPr>
        <p:spPr>
          <a:xfrm>
            <a:off x="2758965" y="4200240"/>
            <a:ext cx="2251437" cy="2961"/>
          </a:xfrm>
          <a:prstGeom prst="line">
            <a:avLst/>
          </a:prstGeom>
          <a:noFill/>
          <a:ln w="12700" cap="flat" cmpd="sng" algn="ctr">
            <a:gradFill>
              <a:gsLst>
                <a:gs pos="50000">
                  <a:srgbClr val="F2BA02"/>
                </a:gs>
                <a:gs pos="0">
                  <a:srgbClr val="F2BA02">
                    <a:lumMod val="25000"/>
                    <a:lumOff val="75000"/>
                  </a:srgbClr>
                </a:gs>
                <a:gs pos="100000">
                  <a:srgbClr val="F2BA02">
                    <a:lumMod val="85000"/>
                  </a:srgbClr>
                </a:gs>
              </a:gsLst>
              <a:lin ang="5400000" scaled="0"/>
            </a:gradFill>
            <a:prstDash val="solid"/>
            <a:miter lim="800000"/>
          </a:ln>
          <a:effectLst/>
        </p:spPr>
      </p:cxnSp>
      <p:sp>
        <p:nvSpPr>
          <p:cNvPr id="48" name="文本框 47"/>
          <p:cNvSpPr txBox="1"/>
          <p:nvPr>
            <p:custDataLst>
              <p:tags r:id="rId10"/>
            </p:custDataLst>
          </p:nvPr>
        </p:nvSpPr>
        <p:spPr>
          <a:xfrm>
            <a:off x="2930525" y="3711575"/>
            <a:ext cx="1554480" cy="337185"/>
          </a:xfrm>
          <a:prstGeom prst="rect">
            <a:avLst/>
          </a:prstGeom>
          <a:noFill/>
        </p:spPr>
        <p:txBody>
          <a:bodyPr wrap="square" rtlCol="0">
            <a:spAutoFit/>
          </a:bodyPr>
          <a:p>
            <a:r>
              <a:rPr lang="zh-CN" altLang="en-US" sz="1600" b="1">
                <a:solidFill>
                  <a:schemeClr val="tx1"/>
                </a:solidFill>
                <a:latin typeface="微软雅黑" panose="020B0503020204020204" pitchFamily="34" charset="-122"/>
                <a:ea typeface="微软雅黑" panose="020B0503020204020204" pitchFamily="34" charset="-122"/>
              </a:rPr>
              <a:t>营养层连接层</a:t>
            </a: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55" name="文本框 54"/>
          <p:cNvSpPr txBox="1"/>
          <p:nvPr>
            <p:custDataLst>
              <p:tags r:id="rId11"/>
            </p:custDataLst>
          </p:nvPr>
        </p:nvSpPr>
        <p:spPr>
          <a:xfrm>
            <a:off x="3270049" y="5428815"/>
            <a:ext cx="880560" cy="337185"/>
          </a:xfrm>
          <a:prstGeom prst="rect">
            <a:avLst/>
          </a:prstGeom>
          <a:noFill/>
        </p:spPr>
        <p:txBody>
          <a:bodyPr wrap="square" rtlCol="0">
            <a:spAutoFit/>
          </a:bodyPr>
          <a:p>
            <a:r>
              <a:rPr lang="zh-CN" altLang="en-US" sz="1600" b="1">
                <a:solidFill>
                  <a:schemeClr val="tx1"/>
                </a:solidFill>
                <a:latin typeface="微软雅黑" panose="020B0503020204020204" pitchFamily="34" charset="-122"/>
                <a:ea typeface="微软雅黑" panose="020B0503020204020204" pitchFamily="34" charset="-122"/>
              </a:rPr>
              <a:t>真皮层</a:t>
            </a:r>
            <a:endParaRPr lang="zh-CN" altLang="en-US" sz="1600" b="1">
              <a:solidFill>
                <a:schemeClr val="tx1"/>
              </a:solidFill>
              <a:latin typeface="微软雅黑" panose="020B0503020204020204" pitchFamily="34" charset="-122"/>
              <a:ea typeface="微软雅黑" panose="020B0503020204020204" pitchFamily="34" charset="-122"/>
            </a:endParaRPr>
          </a:p>
        </p:txBody>
      </p:sp>
      <p:cxnSp>
        <p:nvCxnSpPr>
          <p:cNvPr id="56" name="直接连接符 55"/>
          <p:cNvCxnSpPr/>
          <p:nvPr>
            <p:custDataLst>
              <p:tags r:id="rId12"/>
            </p:custDataLst>
          </p:nvPr>
        </p:nvCxnSpPr>
        <p:spPr>
          <a:xfrm>
            <a:off x="2753885" y="5833460"/>
            <a:ext cx="2251437" cy="2961"/>
          </a:xfrm>
          <a:prstGeom prst="line">
            <a:avLst/>
          </a:prstGeom>
          <a:noFill/>
          <a:ln w="12700" cap="flat" cmpd="sng" algn="ctr">
            <a:gradFill>
              <a:gsLst>
                <a:gs pos="50000">
                  <a:srgbClr val="F2BA02"/>
                </a:gs>
                <a:gs pos="0">
                  <a:srgbClr val="F2BA02">
                    <a:lumMod val="25000"/>
                    <a:lumOff val="75000"/>
                  </a:srgbClr>
                </a:gs>
                <a:gs pos="100000">
                  <a:srgbClr val="F2BA02">
                    <a:lumMod val="85000"/>
                  </a:srgbClr>
                </a:gs>
              </a:gsLst>
              <a:lin ang="5400000" scaled="0"/>
            </a:gradFill>
            <a:prstDash val="solid"/>
            <a:miter lim="800000"/>
          </a:ln>
          <a:effectLst/>
        </p:spPr>
      </p:cxnSp>
      <p:sp>
        <p:nvSpPr>
          <p:cNvPr id="57" name="文本框 56"/>
          <p:cNvSpPr txBox="1"/>
          <p:nvPr/>
        </p:nvSpPr>
        <p:spPr>
          <a:xfrm>
            <a:off x="9434195" y="2181225"/>
            <a:ext cx="1208405" cy="583565"/>
          </a:xfrm>
          <a:prstGeom prst="rect">
            <a:avLst/>
          </a:prstGeom>
          <a:noFill/>
        </p:spPr>
        <p:txBody>
          <a:bodyPr wrap="square" rtlCol="0">
            <a:spAutoFit/>
          </a:bodyPr>
          <a:p>
            <a:r>
              <a:rPr lang="zh-CN" altLang="en-US" sz="3200">
                <a:solidFill>
                  <a:schemeClr val="tx1"/>
                </a:solidFill>
                <a:latin typeface="微软雅黑" panose="020B0503020204020204" pitchFamily="34" charset="-122"/>
                <a:ea typeface="微软雅黑" panose="020B0503020204020204" pitchFamily="34" charset="-122"/>
              </a:rPr>
              <a:t>基础</a:t>
            </a:r>
            <a:endParaRPr lang="zh-CN" altLang="en-US" sz="3200">
              <a:solidFill>
                <a:schemeClr val="tx1"/>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9403715" y="3641725"/>
            <a:ext cx="1169035" cy="583565"/>
          </a:xfrm>
          <a:prstGeom prst="rect">
            <a:avLst/>
          </a:prstGeom>
          <a:noFill/>
        </p:spPr>
        <p:txBody>
          <a:bodyPr wrap="square" rtlCol="0">
            <a:spAutoFit/>
          </a:bodyPr>
          <a:p>
            <a:r>
              <a:rPr lang="zh-CN" altLang="en-US" sz="3200">
                <a:solidFill>
                  <a:schemeClr val="tx1"/>
                </a:solidFill>
                <a:latin typeface="微软雅黑" panose="020B0503020204020204" pitchFamily="34" charset="-122"/>
                <a:ea typeface="微软雅黑" panose="020B0503020204020204" pitchFamily="34" charset="-122"/>
              </a:rPr>
              <a:t>进阶</a:t>
            </a:r>
            <a:endParaRPr lang="zh-CN" altLang="en-US" sz="3200">
              <a:solidFill>
                <a:schemeClr val="tx1"/>
              </a:solidFill>
              <a:latin typeface="微软雅黑" panose="020B0503020204020204" pitchFamily="34" charset="-122"/>
              <a:ea typeface="微软雅黑" panose="020B0503020204020204" pitchFamily="34" charset="-122"/>
            </a:endParaRPr>
          </a:p>
        </p:txBody>
      </p:sp>
      <p:sp>
        <p:nvSpPr>
          <p:cNvPr id="69" name="矩形 68"/>
          <p:cNvSpPr/>
          <p:nvPr/>
        </p:nvSpPr>
        <p:spPr>
          <a:xfrm>
            <a:off x="2628900" y="1518285"/>
            <a:ext cx="6519545" cy="4932680"/>
          </a:xfrm>
          <a:prstGeom prst="rect">
            <a:avLst/>
          </a:prstGeom>
          <a:noFill/>
          <a:ln w="12700" cap="flat" cmpd="sng" algn="ctr">
            <a:solidFill>
              <a:srgbClr val="F2BA02"/>
            </a:solidFill>
            <a:prstDash val="solid"/>
            <a:miter lim="800000"/>
          </a:ln>
          <a:effectLst/>
        </p:spPr>
        <p:txBody>
          <a:bodyPr rtlCol="0" anchor="ctr"/>
          <a:p>
            <a:pPr algn="ctr"/>
            <a:endParaRPr lang="zh-CN" altLang="en-US">
              <a:solidFill>
                <a:sysClr val="window" lastClr="FFFFFF"/>
              </a:solidFill>
              <a:latin typeface="微软雅黑" panose="020B0503020204020204" pitchFamily="34" charset="-122"/>
              <a:ea typeface="微软雅黑" panose="020B0503020204020204" pitchFamily="34" charset="-122"/>
            </a:endParaRPr>
          </a:p>
        </p:txBody>
      </p:sp>
      <p:sp>
        <p:nvSpPr>
          <p:cNvPr id="70" name="右箭头 69"/>
          <p:cNvSpPr/>
          <p:nvPr/>
        </p:nvSpPr>
        <p:spPr>
          <a:xfrm>
            <a:off x="818515" y="2185035"/>
            <a:ext cx="1496060" cy="869315"/>
          </a:xfrm>
          <a:prstGeom prst="rightArrow">
            <a:avLst/>
          </a:prstGeom>
          <a:noFill/>
          <a:ln w="12700" cap="flat" cmpd="sng" algn="ctr">
            <a:solidFill>
              <a:srgbClr val="F2BA02"/>
            </a:solidFill>
            <a:prstDash val="solid"/>
            <a:miter lim="800000"/>
          </a:ln>
          <a:effectLst/>
        </p:spPr>
        <p:txBody>
          <a:bodyPr rtlCol="0" anchor="ctr"/>
          <a:p>
            <a:pPr algn="ctr"/>
            <a:r>
              <a:rPr lang="zh-CN" altLang="en-US">
                <a:solidFill>
                  <a:schemeClr val="tx1"/>
                </a:solidFill>
                <a:latin typeface="微软雅黑" panose="020B0503020204020204" pitchFamily="34" charset="-122"/>
                <a:ea typeface="微软雅黑" panose="020B0503020204020204" pitchFamily="34" charset="-122"/>
              </a:rPr>
              <a:t>抗光老化</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1" name="右箭头 70"/>
          <p:cNvSpPr/>
          <p:nvPr/>
        </p:nvSpPr>
        <p:spPr>
          <a:xfrm>
            <a:off x="824230" y="3676015"/>
            <a:ext cx="1496060" cy="869315"/>
          </a:xfrm>
          <a:prstGeom prst="rightArrow">
            <a:avLst/>
          </a:prstGeom>
          <a:noFill/>
          <a:ln w="12700" cap="flat" cmpd="sng" algn="ctr">
            <a:solidFill>
              <a:srgbClr val="F2BA02"/>
            </a:solidFill>
            <a:prstDash val="solid"/>
            <a:miter lim="800000"/>
          </a:ln>
          <a:effectLst/>
        </p:spPr>
        <p:txBody>
          <a:bodyPr rtlCol="0" anchor="ctr"/>
          <a:p>
            <a:pPr algn="ctr"/>
            <a:r>
              <a:rPr lang="zh-CN" altLang="en-US">
                <a:solidFill>
                  <a:schemeClr val="tx1"/>
                </a:solidFill>
                <a:latin typeface="微软雅黑" panose="020B0503020204020204" pitchFamily="34" charset="-122"/>
                <a:ea typeface="微软雅黑" panose="020B0503020204020204" pitchFamily="34" charset="-122"/>
              </a:rPr>
              <a:t>抗自由基</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2" name="右箭头 71"/>
          <p:cNvSpPr/>
          <p:nvPr/>
        </p:nvSpPr>
        <p:spPr>
          <a:xfrm>
            <a:off x="829310" y="5126990"/>
            <a:ext cx="1496060" cy="869315"/>
          </a:xfrm>
          <a:prstGeom prst="rightArrow">
            <a:avLst/>
          </a:prstGeom>
          <a:noFill/>
          <a:ln w="12700" cap="flat" cmpd="sng" algn="ctr">
            <a:solidFill>
              <a:srgbClr val="F2BA02"/>
            </a:solidFill>
            <a:prstDash val="solid"/>
            <a:miter lim="800000"/>
          </a:ln>
          <a:effectLst/>
        </p:spPr>
        <p:txBody>
          <a:bodyPr rtlCol="0" anchor="ctr"/>
          <a:p>
            <a:pPr algn="ctr"/>
            <a:r>
              <a:rPr lang="zh-CN" altLang="en-US">
                <a:solidFill>
                  <a:schemeClr val="tx1"/>
                </a:solidFill>
                <a:latin typeface="微软雅黑" panose="020B0503020204020204" pitchFamily="34" charset="-122"/>
                <a:ea typeface="微软雅黑" panose="020B0503020204020204" pitchFamily="34" charset="-122"/>
              </a:rPr>
              <a:t>胶原流失</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3" name="下箭头 72"/>
          <p:cNvSpPr/>
          <p:nvPr/>
        </p:nvSpPr>
        <p:spPr>
          <a:xfrm>
            <a:off x="9613900" y="2800985"/>
            <a:ext cx="535940" cy="606425"/>
          </a:xfrm>
          <a:prstGeom prst="downArrow">
            <a:avLst/>
          </a:prstGeom>
          <a:solidFill>
            <a:srgbClr val="F2BA02"/>
          </a:solidFill>
          <a:ln w="12700" cap="flat" cmpd="sng" algn="ctr">
            <a:noFill/>
            <a:prstDash val="solid"/>
            <a:miter lim="800000"/>
          </a:ln>
          <a:effectLst/>
        </p:spPr>
        <p:txBody>
          <a:bodyPr rtlCol="0" anchor="ctr"/>
          <a:p>
            <a:pPr algn="ctr"/>
            <a:endParaRPr lang="zh-CN" altLang="en-US">
              <a:solidFill>
                <a:srgbClr val="FFC000"/>
              </a:solidFill>
              <a:latin typeface="微软雅黑" panose="020B0503020204020204" pitchFamily="34" charset="-122"/>
              <a:ea typeface="微软雅黑" panose="020B0503020204020204" pitchFamily="34" charset="-122"/>
            </a:endParaRPr>
          </a:p>
        </p:txBody>
      </p:sp>
      <p:sp>
        <p:nvSpPr>
          <p:cNvPr id="74" name="下箭头 73"/>
          <p:cNvSpPr/>
          <p:nvPr/>
        </p:nvSpPr>
        <p:spPr>
          <a:xfrm>
            <a:off x="9639935" y="4242435"/>
            <a:ext cx="535940" cy="606425"/>
          </a:xfrm>
          <a:prstGeom prst="downArrow">
            <a:avLst/>
          </a:prstGeom>
          <a:solidFill>
            <a:srgbClr val="F2BA02"/>
          </a:solidFill>
          <a:ln w="12700" cap="flat" cmpd="sng" algn="ctr">
            <a:noFill/>
            <a:prstDash val="solid"/>
            <a:miter lim="800000"/>
          </a:ln>
          <a:effectLst/>
        </p:spPr>
        <p:txBody>
          <a:bodyPr rtlCol="0" anchor="ctr"/>
          <a:p>
            <a:pPr algn="ctr"/>
            <a:endParaRPr lang="zh-CN" altLang="en-US">
              <a:solidFill>
                <a:srgbClr val="FFC000"/>
              </a:solidFill>
              <a:latin typeface="微软雅黑" panose="020B0503020204020204" pitchFamily="34" charset="-122"/>
              <a:ea typeface="微软雅黑" panose="020B0503020204020204" pitchFamily="34" charset="-122"/>
            </a:endParaRPr>
          </a:p>
        </p:txBody>
      </p:sp>
      <p:pic>
        <p:nvPicPr>
          <p:cNvPr id="75" name="图片 74" descr="微信图片_20240802105654"/>
          <p:cNvPicPr>
            <a:picLocks noChangeAspect="1"/>
          </p:cNvPicPr>
          <p:nvPr/>
        </p:nvPicPr>
        <p:blipFill>
          <a:blip r:embed="rId13"/>
          <a:stretch>
            <a:fillRect/>
          </a:stretch>
        </p:blipFill>
        <p:spPr>
          <a:xfrm>
            <a:off x="10144760" y="5272405"/>
            <a:ext cx="1504315" cy="1504315"/>
          </a:xfrm>
          <a:prstGeom prst="rect">
            <a:avLst/>
          </a:prstGeom>
          <a:effectLst>
            <a:outerShdw blurRad="76200" dir="18900000" sy="23000" kx="-1200000" algn="bl" rotWithShape="0">
              <a:prstClr val="black">
                <a:alpha val="20000"/>
              </a:prstClr>
            </a:outerShdw>
          </a:effectLst>
        </p:spPr>
      </p:pic>
      <p:sp>
        <p:nvSpPr>
          <p:cNvPr id="76" name="文本框 75"/>
          <p:cNvSpPr txBox="1"/>
          <p:nvPr/>
        </p:nvSpPr>
        <p:spPr>
          <a:xfrm>
            <a:off x="9334500" y="5053965"/>
            <a:ext cx="1219835" cy="645160"/>
          </a:xfrm>
          <a:prstGeom prst="rect">
            <a:avLst/>
          </a:prstGeom>
          <a:noFill/>
        </p:spPr>
        <p:txBody>
          <a:bodyPr wrap="square" rtlCol="0">
            <a:spAutoFit/>
          </a:bodyPr>
          <a:p>
            <a:r>
              <a:rPr lang="zh-CN" altLang="en-US" sz="3600" b="1">
                <a:solidFill>
                  <a:srgbClr val="FFC000"/>
                </a:solidFill>
                <a:latin typeface="微软雅黑" panose="020B0503020204020204" pitchFamily="34" charset="-122"/>
                <a:ea typeface="微软雅黑" panose="020B0503020204020204" pitchFamily="34" charset="-122"/>
              </a:rPr>
              <a:t>抗老</a:t>
            </a:r>
            <a:endParaRPr lang="zh-CN" altLang="en-US" sz="3600" b="1">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信息</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625455" y="4445"/>
            <a:ext cx="1564005" cy="489585"/>
          </a:xfrm>
          <a:prstGeom prst="rect">
            <a:avLst/>
          </a:prstGeom>
          <a:blipFill>
            <a:blip r:embed="rId2" cstate="print"/>
            <a:stretch>
              <a:fillRect/>
            </a:stretch>
          </a:blipFill>
        </p:spPr>
        <p:txBody>
          <a:bodyPr wrap="square" lIns="0" tIns="0" rIns="0" bIns="0" rtlCol="0"/>
          <a:p>
            <a:pPr>
              <a:lnSpc>
                <a:spcPct val="30000"/>
              </a:lnSpc>
            </a:pPr>
          </a:p>
        </p:txBody>
      </p:sp>
      <p:pic>
        <p:nvPicPr>
          <p:cNvPr id="23" name="图片 22"/>
          <p:cNvPicPr/>
          <p:nvPr/>
        </p:nvPicPr>
        <p:blipFill>
          <a:blip r:embed="rId3"/>
          <a:srcRect r="29732"/>
        </p:blipFill>
        <p:spPr>
          <a:xfrm>
            <a:off x="4445" y="724535"/>
            <a:ext cx="6091555" cy="6138545"/>
          </a:xfrm>
          <a:prstGeom prst="rect">
            <a:avLst/>
          </a:prstGeom>
        </p:spPr>
      </p:pic>
      <p:sp>
        <p:nvSpPr>
          <p:cNvPr id="44" name="文本框 43"/>
          <p:cNvSpPr txBox="1"/>
          <p:nvPr/>
        </p:nvSpPr>
        <p:spPr>
          <a:xfrm>
            <a:off x="5510530" y="1242695"/>
            <a:ext cx="5821680" cy="645160"/>
          </a:xfrm>
          <a:prstGeom prst="rect">
            <a:avLst/>
          </a:prstGeom>
          <a:noFill/>
        </p:spPr>
        <p:txBody>
          <a:bodyPr wrap="square" rtlCol="0">
            <a:spAutoFit/>
          </a:bodyPr>
          <a:p>
            <a:pPr algn="ctr"/>
            <a:r>
              <a:rPr lang="en-US" altLang="zh-CN" sz="3600" b="1">
                <a:gradFill>
                  <a:gsLst>
                    <a:gs pos="0">
                      <a:srgbClr val="FFF386"/>
                    </a:gs>
                    <a:gs pos="94805">
                      <a:srgbClr val="A2B030"/>
                    </a:gs>
                    <a:gs pos="49000">
                      <a:srgbClr val="FFC339"/>
                    </a:gs>
                  </a:gsLst>
                  <a:lin ang="2700000" scaled="1"/>
                  <a:tileRect l="-100000" b="-100000"/>
                </a:gradFill>
                <a:latin typeface="微软雅黑" panose="020B0503020204020204" pitchFamily="34" charset="-122"/>
                <a:ea typeface="微软雅黑" panose="020B0503020204020204" pitchFamily="34" charset="-122"/>
                <a:cs typeface="微软雅黑" panose="020B0503020204020204" pitchFamily="34" charset="-122"/>
                <a:sym typeface="+mn-ea"/>
              </a:rPr>
              <a:t>“577分层抗皱</a:t>
            </a:r>
            <a:r>
              <a:rPr lang="zh-CN" altLang="en-US" sz="3600" b="1">
                <a:gradFill>
                  <a:gsLst>
                    <a:gs pos="0">
                      <a:srgbClr val="FFF386"/>
                    </a:gs>
                    <a:gs pos="94805">
                      <a:srgbClr val="A2B030"/>
                    </a:gs>
                    <a:gs pos="49000">
                      <a:srgbClr val="FFC339"/>
                    </a:gs>
                  </a:gsLst>
                  <a:lin ang="2700000" scaled="1"/>
                  <a:tileRect l="-100000" b="-10000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配比</a:t>
            </a:r>
            <a:r>
              <a:rPr lang="en-US" altLang="zh-CN" sz="3600" b="1">
                <a:gradFill>
                  <a:gsLst>
                    <a:gs pos="0">
                      <a:srgbClr val="FFF386"/>
                    </a:gs>
                    <a:gs pos="94805">
                      <a:srgbClr val="A2B030"/>
                    </a:gs>
                    <a:gs pos="49000">
                      <a:srgbClr val="FFC339"/>
                    </a:gs>
                  </a:gsLst>
                  <a:lin ang="2700000" scaled="1"/>
                  <a:tileRect l="-100000" b="-100000"/>
                </a:gradFill>
                <a:latin typeface="微软雅黑" panose="020B0503020204020204" pitchFamily="34" charset="-122"/>
                <a:ea typeface="微软雅黑" panose="020B0503020204020204" pitchFamily="34" charset="-122"/>
                <a:cs typeface="微软雅黑" panose="020B0503020204020204" pitchFamily="34" charset="-122"/>
                <a:sym typeface="+mn-ea"/>
              </a:rPr>
              <a:t>方程式”</a:t>
            </a:r>
            <a:endParaRPr lang="en-US" altLang="zh-CN" sz="3600" b="1">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文本框 44"/>
          <p:cNvSpPr txBox="1"/>
          <p:nvPr/>
        </p:nvSpPr>
        <p:spPr>
          <a:xfrm>
            <a:off x="5765165" y="1976120"/>
            <a:ext cx="5130165" cy="534035"/>
          </a:xfrm>
          <a:prstGeom prst="rect">
            <a:avLst/>
          </a:prstGeom>
          <a:noFill/>
        </p:spPr>
        <p:txBody>
          <a:bodyPr wrap="square" rtlCol="0">
            <a:spAutoFit/>
          </a:bodyPr>
          <a:p>
            <a:pPr algn="ctr">
              <a:lnSpc>
                <a:spcPct val="120000"/>
              </a:lnSpc>
            </a:pP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金字塔</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尖的抗皱面霜</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400" b="1" i="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7" name="图片 46"/>
          <p:cNvPicPr>
            <a:picLocks noChangeAspect="1"/>
          </p:cNvPicPr>
          <p:nvPr/>
        </p:nvPicPr>
        <p:blipFill>
          <a:blip r:embed="rId4">
            <a:lum bright="-36000"/>
          </a:blip>
          <a:stretch>
            <a:fillRect/>
          </a:stretch>
        </p:blipFill>
        <p:spPr>
          <a:xfrm>
            <a:off x="8303895" y="4176395"/>
            <a:ext cx="2515235" cy="2515235"/>
          </a:xfrm>
          <a:prstGeom prst="rect">
            <a:avLst/>
          </a:prstGeom>
        </p:spPr>
      </p:pic>
      <p:sp>
        <p:nvSpPr>
          <p:cNvPr id="29" name="文本框 28"/>
          <p:cNvSpPr txBox="1"/>
          <p:nvPr/>
        </p:nvSpPr>
        <p:spPr>
          <a:xfrm>
            <a:off x="5842000" y="2728595"/>
            <a:ext cx="5615305" cy="1310640"/>
          </a:xfrm>
          <a:prstGeom prst="rect">
            <a:avLst/>
          </a:prstGeom>
          <a:noFill/>
        </p:spPr>
        <p:txBody>
          <a:bodyPr wrap="square" rtlCol="0" anchor="t">
            <a:noAutofit/>
          </a:bodyPr>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基于皮肤老化逻辑，甄选多重核心抗皱成分以</a:t>
            </a: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77</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科学配比</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作用于皮肤各层营养，通过核心专利技术，层层渗透护理</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30000"/>
              </a:lnSpc>
            </a:pP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卓效紧致抗皱 真正的保湿抗皱，淡化干纹细纹，紧实肌肤，令肌肤弹滑紧致，</a:t>
            </a: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奢享年轻肌肤</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5" name="直接连接符 24"/>
          <p:cNvCxnSpPr/>
          <p:nvPr/>
        </p:nvCxnSpPr>
        <p:spPr>
          <a:xfrm>
            <a:off x="7310120" y="2552065"/>
            <a:ext cx="221361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pic>
        <p:nvPicPr>
          <p:cNvPr id="5" name="图片 4" descr="788a63570fb832296b2e34b47c29baf"/>
          <p:cNvPicPr>
            <a:picLocks noChangeAspect="1"/>
          </p:cNvPicPr>
          <p:nvPr/>
        </p:nvPicPr>
        <p:blipFill>
          <a:blip r:embed="rId5"/>
          <a:srcRect l="9893" t="7664" r="4851" b="8276"/>
          <a:stretch>
            <a:fillRect/>
          </a:stretch>
        </p:blipFill>
        <p:spPr>
          <a:xfrm>
            <a:off x="6794500" y="4702175"/>
            <a:ext cx="1826260" cy="18008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1000"/>
          </a:schemeClr>
        </a:solidFill>
        <a:effectLst/>
      </p:bgPr>
    </p:bg>
    <p:spTree>
      <p:nvGrpSpPr>
        <p:cNvPr id="1" name=""/>
        <p:cNvGrpSpPr/>
        <p:nvPr/>
      </p:nvGrpSpPr>
      <p:grpSpPr/>
      <p:pic>
        <p:nvPicPr>
          <p:cNvPr id="2" name="https://photo-static-api.fotomore.com/creative/vcg/veer/400/new/VCG41N512907864.jpg?uid=386&amp;timestamp=1722394933&amp;sign=fc0fb8161eeedae9a91e958cd4ce6cb6" descr="黑色长途跋涉背景"/>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solidFill>
            <a:schemeClr val="tx1">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7075170" y="2175510"/>
            <a:ext cx="4349750" cy="521970"/>
          </a:xfrm>
          <a:prstGeom prst="rect">
            <a:avLst/>
          </a:prstGeom>
          <a:noFill/>
        </p:spPr>
        <p:txBody>
          <a:bodyPr wrap="square" rtlCol="0">
            <a:spAutoFit/>
          </a:bodyPr>
          <a:p>
            <a:r>
              <a:rPr lang="zh-CN" sz="2800" b="1">
                <a:solidFill>
                  <a:schemeClr val="bg1">
                    <a:lumMod val="85000"/>
                  </a:schemeClr>
                </a:solidFill>
              </a:rPr>
              <a:t>给每一个细胞加满能量</a:t>
            </a:r>
            <a:r>
              <a:rPr lang="en-US" altLang="zh-CN" sz="2800" b="1">
                <a:solidFill>
                  <a:schemeClr val="bg1">
                    <a:lumMod val="85000"/>
                  </a:schemeClr>
                </a:solidFill>
              </a:rPr>
              <a:t>   </a:t>
            </a:r>
            <a:endParaRPr lang="en-US" altLang="zh-CN" sz="2800" b="1">
              <a:solidFill>
                <a:schemeClr val="bg1">
                  <a:lumMod val="85000"/>
                </a:schemeClr>
              </a:solidFill>
            </a:endParaRPr>
          </a:p>
        </p:txBody>
      </p:sp>
      <p:sp>
        <p:nvSpPr>
          <p:cNvPr id="25" name="文本框 24"/>
          <p:cNvSpPr txBox="1"/>
          <p:nvPr/>
        </p:nvSpPr>
        <p:spPr>
          <a:xfrm>
            <a:off x="1520825" y="5431155"/>
            <a:ext cx="1076325" cy="398780"/>
          </a:xfrm>
          <a:prstGeom prst="rect">
            <a:avLst/>
          </a:prstGeom>
          <a:noFill/>
        </p:spPr>
        <p:txBody>
          <a:bodyPr wrap="square" rtlCol="0">
            <a:spAutoFit/>
          </a:bodyPr>
          <a:p>
            <a:r>
              <a:rPr lang="zh-CN" altLang="en-US" sz="2000">
                <a:solidFill>
                  <a:schemeClr val="accent3"/>
                </a:solidFill>
              </a:rPr>
              <a:t>细胞层</a:t>
            </a:r>
            <a:endParaRPr lang="zh-CN" altLang="en-US" sz="2000">
              <a:solidFill>
                <a:schemeClr val="accent3"/>
              </a:solidFill>
            </a:endParaRPr>
          </a:p>
        </p:txBody>
      </p:sp>
      <p:pic>
        <p:nvPicPr>
          <p:cNvPr id="41" name="object 31"/>
          <p:cNvPicPr/>
          <p:nvPr>
            <p:custDataLst>
              <p:tags r:id="rId2"/>
            </p:custDataLst>
          </p:nvPr>
        </p:nvPicPr>
        <p:blipFill>
          <a:blip r:embed="rId3" cstate="print"/>
          <a:srcRect l="13178" t="15905" r="10478" b="10382"/>
          <a:stretch>
            <a:fillRect/>
          </a:stretch>
        </p:blipFill>
        <p:spPr>
          <a:xfrm>
            <a:off x="1080135" y="4784090"/>
            <a:ext cx="1840230" cy="1889760"/>
          </a:xfrm>
          <a:prstGeom prst="rect">
            <a:avLst/>
          </a:prstGeom>
        </p:spPr>
      </p:pic>
      <p:sp>
        <p:nvSpPr>
          <p:cNvPr id="27" name="文本框 26"/>
          <p:cNvSpPr txBox="1"/>
          <p:nvPr/>
        </p:nvSpPr>
        <p:spPr>
          <a:xfrm>
            <a:off x="8929370" y="5590540"/>
            <a:ext cx="1076325" cy="398780"/>
          </a:xfrm>
          <a:prstGeom prst="rect">
            <a:avLst/>
          </a:prstGeom>
          <a:noFill/>
        </p:spPr>
        <p:txBody>
          <a:bodyPr wrap="square" rtlCol="0">
            <a:spAutoFit/>
          </a:bodyPr>
          <a:p>
            <a:r>
              <a:rPr lang="zh-CN" altLang="en-US" sz="2000">
                <a:solidFill>
                  <a:schemeClr val="accent3"/>
                </a:solidFill>
              </a:rPr>
              <a:t>营养层</a:t>
            </a:r>
            <a:endParaRPr lang="zh-CN" altLang="en-US" sz="2000">
              <a:solidFill>
                <a:schemeClr val="accent3"/>
              </a:solidFill>
            </a:endParaRPr>
          </a:p>
        </p:txBody>
      </p:sp>
      <p:pic>
        <p:nvPicPr>
          <p:cNvPr id="6" name="object 31"/>
          <p:cNvPicPr/>
          <p:nvPr>
            <p:custDataLst>
              <p:tags r:id="rId4"/>
            </p:custDataLst>
          </p:nvPr>
        </p:nvPicPr>
        <p:blipFill>
          <a:blip r:embed="rId3" cstate="print"/>
          <a:srcRect l="13178" t="15905" r="10478" b="10382"/>
          <a:stretch>
            <a:fillRect/>
          </a:stretch>
        </p:blipFill>
        <p:spPr>
          <a:xfrm>
            <a:off x="8437245" y="4871720"/>
            <a:ext cx="1840230" cy="1889760"/>
          </a:xfrm>
          <a:prstGeom prst="rect">
            <a:avLst/>
          </a:prstGeom>
        </p:spPr>
      </p:pic>
      <p:sp>
        <p:nvSpPr>
          <p:cNvPr id="46" name="文本框 45"/>
          <p:cNvSpPr txBox="1"/>
          <p:nvPr/>
        </p:nvSpPr>
        <p:spPr>
          <a:xfrm>
            <a:off x="514350" y="2467610"/>
            <a:ext cx="11317605" cy="1529080"/>
          </a:xfrm>
          <a:prstGeom prst="rect">
            <a:avLst/>
          </a:prstGeom>
          <a:noFill/>
        </p:spPr>
        <p:txBody>
          <a:bodyPr wrap="square" rtlCol="0" anchor="t">
            <a:noAutofit/>
          </a:bodyPr>
          <a:p>
            <a:r>
              <a:rPr lang="zh-CN" altLang="en-US" sz="9600">
                <a:solidFill>
                  <a:schemeClr val="bg1">
                    <a:lumMod val="50000"/>
                  </a:schemeClr>
                </a:solidFill>
              </a:rPr>
              <a:t>A</a:t>
            </a:r>
            <a:r>
              <a:rPr lang="en-US" altLang="zh-CN" sz="9600">
                <a:solidFill>
                  <a:schemeClr val="bg1">
                    <a:lumMod val="50000"/>
                  </a:schemeClr>
                </a:solidFill>
              </a:rPr>
              <a:t>NTI</a:t>
            </a:r>
            <a:r>
              <a:rPr lang="zh-CN" altLang="en-US" sz="9600">
                <a:solidFill>
                  <a:schemeClr val="bg1">
                    <a:lumMod val="50000"/>
                  </a:schemeClr>
                </a:solidFill>
              </a:rPr>
              <a:t> A</a:t>
            </a:r>
            <a:r>
              <a:rPr lang="en-US" altLang="zh-CN" sz="9600">
                <a:solidFill>
                  <a:schemeClr val="bg1">
                    <a:lumMod val="50000"/>
                  </a:schemeClr>
                </a:solidFill>
              </a:rPr>
              <a:t>GING</a:t>
            </a:r>
            <a:r>
              <a:rPr lang="zh-CN" altLang="en-US" sz="9600">
                <a:solidFill>
                  <a:schemeClr val="bg1">
                    <a:lumMod val="50000"/>
                  </a:schemeClr>
                </a:solidFill>
              </a:rPr>
              <a:t> P</a:t>
            </a:r>
            <a:r>
              <a:rPr lang="en-US" altLang="zh-CN" sz="9600">
                <a:solidFill>
                  <a:schemeClr val="bg1">
                    <a:lumMod val="50000"/>
                  </a:schemeClr>
                </a:solidFill>
              </a:rPr>
              <a:t>YRAMID</a:t>
            </a:r>
            <a:endParaRPr lang="zh-CN" altLang="en-US" sz="9600">
              <a:solidFill>
                <a:schemeClr val="bg1">
                  <a:lumMod val="50000"/>
                </a:schemeClr>
              </a:solidFill>
            </a:endParaRPr>
          </a:p>
        </p:txBody>
      </p:sp>
      <p:sp>
        <p:nvSpPr>
          <p:cNvPr id="22" name="等腰三角形 21"/>
          <p:cNvSpPr/>
          <p:nvPr/>
        </p:nvSpPr>
        <p:spPr>
          <a:xfrm>
            <a:off x="2545715" y="1165860"/>
            <a:ext cx="6343015" cy="4676775"/>
          </a:xfrm>
          <a:prstGeom prst="triangle">
            <a:avLst/>
          </a:prstGeom>
          <a:blipFill rotWithShape="1">
            <a:blip r:embed="rId5">
              <a:alphaModFix amt="78000"/>
            </a:blip>
            <a:stretch>
              <a:fillRect l="1000" b="-14000"/>
            </a:stretch>
          </a:blipFill>
          <a:ln w="28575" cmpd="sng">
            <a:solidFill>
              <a:schemeClr val="accent3"/>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63880" y="2148205"/>
            <a:ext cx="6096000" cy="521970"/>
          </a:xfrm>
          <a:prstGeom prst="rect">
            <a:avLst/>
          </a:prstGeom>
          <a:noFill/>
        </p:spPr>
        <p:txBody>
          <a:bodyPr wrap="square" rtlCol="0" anchor="t">
            <a:spAutoFit/>
          </a:bodyPr>
          <a:p>
            <a:r>
              <a:rPr lang="zh-CN" sz="2800" b="1">
                <a:solidFill>
                  <a:schemeClr val="bg1">
                    <a:lumMod val="85000"/>
                  </a:schemeClr>
                </a:solidFill>
                <a:sym typeface="+mn-ea"/>
              </a:rPr>
              <a:t>从根源重塑抗</a:t>
            </a:r>
            <a:r>
              <a:rPr lang="zh-CN" sz="2800" b="1">
                <a:solidFill>
                  <a:schemeClr val="bg1">
                    <a:lumMod val="85000"/>
                  </a:schemeClr>
                </a:solidFill>
                <a:sym typeface="+mn-ea"/>
              </a:rPr>
              <a:t>老结构</a:t>
            </a:r>
            <a:endParaRPr lang="zh-CN" altLang="en-US" sz="2800" b="1">
              <a:solidFill>
                <a:schemeClr val="bg1">
                  <a:lumMod val="85000"/>
                </a:schemeClr>
              </a:solidFill>
              <a:sym typeface="+mn-ea"/>
            </a:endParaRPr>
          </a:p>
        </p:txBody>
      </p:sp>
      <p:sp>
        <p:nvSpPr>
          <p:cNvPr id="11" name="文本框 10"/>
          <p:cNvSpPr txBox="1"/>
          <p:nvPr/>
        </p:nvSpPr>
        <p:spPr>
          <a:xfrm>
            <a:off x="2580640" y="6040755"/>
            <a:ext cx="6835775" cy="583565"/>
          </a:xfrm>
          <a:prstGeom prst="rect">
            <a:avLst/>
          </a:prstGeom>
          <a:noFill/>
        </p:spPr>
        <p:txBody>
          <a:bodyPr wrap="square" rtlCol="0" anchor="t">
            <a:spAutoFit/>
          </a:bodyPr>
          <a:p>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以</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大专利二大核心科技铸就抗皱新高度，让抗皱不止是“表面功夫”</a:t>
            </a:r>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全面构建三层肌肤抗皱体系，</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577</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配方配比多维协同增效对付皱纹问题</a:t>
            </a:r>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文本框 20"/>
          <p:cNvSpPr txBox="1"/>
          <p:nvPr/>
        </p:nvSpPr>
        <p:spPr>
          <a:xfrm>
            <a:off x="347980" y="312420"/>
            <a:ext cx="2484120" cy="368300"/>
          </a:xfrm>
          <a:prstGeom prst="rect">
            <a:avLst/>
          </a:prstGeom>
          <a:noFill/>
        </p:spPr>
        <p:txBody>
          <a:bodyPr wrap="square" rtlCol="0">
            <a:spAutoFit/>
          </a:bodyPr>
          <a:p>
            <a:r>
              <a:rPr lang="zh-CN" altLang="en-US">
                <a:solidFill>
                  <a:schemeClr val="bg1"/>
                </a:solidFill>
                <a:latin typeface="微软雅黑" panose="020B0503020204020204" pitchFamily="34" charset="-122"/>
                <a:ea typeface="微软雅黑" panose="020B0503020204020204" pitchFamily="34" charset="-122"/>
              </a:rPr>
              <a:t>▊</a:t>
            </a:r>
            <a:r>
              <a:rPr lang="en-US" altLang="zh-CN">
                <a:solidFill>
                  <a:schemeClr val="bg1"/>
                </a:solidFill>
                <a:latin typeface="微软雅黑" panose="020B0503020204020204" pitchFamily="34" charset="-122"/>
                <a:ea typeface="微软雅黑" panose="020B0503020204020204" pitchFamily="34" charset="-122"/>
              </a:rPr>
              <a:t> </a:t>
            </a:r>
            <a:r>
              <a:rPr lang="zh-CN" altLang="en-US">
                <a:solidFill>
                  <a:schemeClr val="bg1"/>
                </a:solidFill>
                <a:latin typeface="微软雅黑" panose="020B0503020204020204" pitchFamily="34" charset="-122"/>
                <a:ea typeface="微软雅黑" panose="020B0503020204020204" pitchFamily="34" charset="-122"/>
              </a:rPr>
              <a:t>解决方案</a:t>
            </a:r>
            <a:endParaRPr lang="zh-CN" altLang="en-US">
              <a:solidFill>
                <a:schemeClr val="bg1"/>
              </a:solidFill>
            </a:endParaRPr>
          </a:p>
        </p:txBody>
      </p:sp>
      <p:sp>
        <p:nvSpPr>
          <p:cNvPr id="12" name="文本框 11"/>
          <p:cNvSpPr txBox="1"/>
          <p:nvPr/>
        </p:nvSpPr>
        <p:spPr>
          <a:xfrm>
            <a:off x="843915" y="4540250"/>
            <a:ext cx="2288540" cy="368300"/>
          </a:xfrm>
          <a:prstGeom prst="rect">
            <a:avLst/>
          </a:prstGeom>
          <a:solidFill>
            <a:schemeClr val="accent3">
              <a:alpha val="50000"/>
            </a:schemeClr>
          </a:solidFill>
          <a:ln w="12700" cmpd="sng">
            <a:solidFill>
              <a:schemeClr val="accent3"/>
            </a:solidFill>
            <a:prstDash val="solid"/>
          </a:ln>
        </p:spPr>
        <p:txBody>
          <a:bodyPr wrap="square" rtlCol="0" anchor="t">
            <a:spAutoFit/>
          </a:bodyPr>
          <a:p>
            <a:r>
              <a:rPr lang="en-US">
                <a:solidFill>
                  <a:schemeClr val="bg1"/>
                </a:solidFill>
                <a:sym typeface="+mn-ea"/>
              </a:rPr>
              <a:t>3</a:t>
            </a:r>
            <a:r>
              <a:rPr lang="zh-CN" altLang="en-US">
                <a:solidFill>
                  <a:schemeClr val="bg1"/>
                </a:solidFill>
                <a:sym typeface="+mn-ea"/>
              </a:rPr>
              <a:t>大专利</a:t>
            </a:r>
            <a:r>
              <a:rPr lang="zh-CN" altLang="en-US">
                <a:solidFill>
                  <a:schemeClr val="bg1"/>
                </a:solidFill>
                <a:sym typeface="+mn-ea"/>
              </a:rPr>
              <a:t>＋二</a:t>
            </a:r>
            <a:r>
              <a:rPr lang="zh-CN" altLang="en-US">
                <a:solidFill>
                  <a:schemeClr val="bg1"/>
                </a:solidFill>
                <a:sym typeface="+mn-ea"/>
              </a:rPr>
              <a:t>大技术</a:t>
            </a:r>
            <a:endParaRPr lang="zh-CN" altLang="en-US">
              <a:solidFill>
                <a:schemeClr val="bg1"/>
              </a:solidFill>
              <a:sym typeface="+mn-ea"/>
            </a:endParaRPr>
          </a:p>
        </p:txBody>
      </p:sp>
      <p:sp>
        <p:nvSpPr>
          <p:cNvPr id="13" name="文本框 12"/>
          <p:cNvSpPr txBox="1"/>
          <p:nvPr/>
        </p:nvSpPr>
        <p:spPr>
          <a:xfrm>
            <a:off x="8369300" y="4575810"/>
            <a:ext cx="2225040" cy="368300"/>
          </a:xfrm>
          <a:prstGeom prst="rect">
            <a:avLst/>
          </a:prstGeom>
          <a:solidFill>
            <a:schemeClr val="accent3">
              <a:alpha val="50000"/>
            </a:schemeClr>
          </a:solidFill>
          <a:ln w="12700" cmpd="sng">
            <a:solidFill>
              <a:schemeClr val="accent3"/>
            </a:solidFill>
            <a:prstDash val="solid"/>
          </a:ln>
        </p:spPr>
        <p:txBody>
          <a:bodyPr wrap="square" rtlCol="0" anchor="t">
            <a:spAutoFit/>
          </a:bodyPr>
          <a:p>
            <a:r>
              <a:rPr lang="en-US">
                <a:solidFill>
                  <a:schemeClr val="bg1"/>
                </a:solidFill>
                <a:sym typeface="+mn-ea"/>
              </a:rPr>
              <a:t>7</a:t>
            </a:r>
            <a:r>
              <a:rPr lang="zh-CN" altLang="en-US">
                <a:solidFill>
                  <a:schemeClr val="bg1"/>
                </a:solidFill>
                <a:sym typeface="+mn-ea"/>
              </a:rPr>
              <a:t>重科技</a:t>
            </a:r>
            <a:r>
              <a:rPr lang="en-US" altLang="zh-CN">
                <a:solidFill>
                  <a:schemeClr val="bg1"/>
                </a:solidFill>
                <a:sym typeface="+mn-ea"/>
              </a:rPr>
              <a:t> +7</a:t>
            </a:r>
            <a:r>
              <a:rPr lang="zh-CN" altLang="en-US">
                <a:solidFill>
                  <a:schemeClr val="bg1"/>
                </a:solidFill>
                <a:sym typeface="+mn-ea"/>
              </a:rPr>
              <a:t>重营养</a:t>
            </a:r>
            <a:endParaRPr lang="zh-CN" altLang="en-US">
              <a:solidFill>
                <a:schemeClr val="bg1"/>
              </a:solidFill>
              <a:sym typeface="+mn-ea"/>
            </a:endParaRPr>
          </a:p>
        </p:txBody>
      </p:sp>
      <p:sp>
        <p:nvSpPr>
          <p:cNvPr id="7" name="文本框 6"/>
          <p:cNvSpPr txBox="1"/>
          <p:nvPr/>
        </p:nvSpPr>
        <p:spPr>
          <a:xfrm>
            <a:off x="5188585" y="862965"/>
            <a:ext cx="1076325" cy="398780"/>
          </a:xfrm>
          <a:prstGeom prst="rect">
            <a:avLst/>
          </a:prstGeom>
          <a:noFill/>
        </p:spPr>
        <p:txBody>
          <a:bodyPr wrap="square" rtlCol="0">
            <a:spAutoFit/>
          </a:bodyPr>
          <a:p>
            <a:r>
              <a:rPr lang="zh-CN" altLang="en-US" sz="2000">
                <a:solidFill>
                  <a:schemeClr val="accent3"/>
                </a:solidFill>
              </a:rPr>
              <a:t>表皮层</a:t>
            </a:r>
            <a:endParaRPr lang="zh-CN" altLang="en-US" sz="2000">
              <a:solidFill>
                <a:schemeClr val="accent3"/>
              </a:solidFill>
            </a:endParaRPr>
          </a:p>
        </p:txBody>
      </p:sp>
      <p:pic>
        <p:nvPicPr>
          <p:cNvPr id="8" name="object 31"/>
          <p:cNvPicPr/>
          <p:nvPr>
            <p:custDataLst>
              <p:tags r:id="rId6"/>
            </p:custDataLst>
          </p:nvPr>
        </p:nvPicPr>
        <p:blipFill>
          <a:blip r:embed="rId3" cstate="print"/>
          <a:srcRect l="13178" t="15905" r="10478" b="10382"/>
          <a:stretch>
            <a:fillRect/>
          </a:stretch>
        </p:blipFill>
        <p:spPr>
          <a:xfrm>
            <a:off x="4864735" y="189865"/>
            <a:ext cx="1840230" cy="1889760"/>
          </a:xfrm>
          <a:prstGeom prst="rect">
            <a:avLst/>
          </a:prstGeom>
        </p:spPr>
      </p:pic>
      <p:sp>
        <p:nvSpPr>
          <p:cNvPr id="31" name="文本框 30"/>
          <p:cNvSpPr txBox="1"/>
          <p:nvPr/>
        </p:nvSpPr>
        <p:spPr>
          <a:xfrm>
            <a:off x="4689475" y="1531620"/>
            <a:ext cx="1998980" cy="368300"/>
          </a:xfrm>
          <a:prstGeom prst="rect">
            <a:avLst/>
          </a:prstGeom>
          <a:solidFill>
            <a:schemeClr val="accent3">
              <a:alpha val="50000"/>
            </a:schemeClr>
          </a:solidFill>
          <a:ln w="12700" cmpd="sng">
            <a:solidFill>
              <a:schemeClr val="accent3"/>
            </a:solidFill>
            <a:prstDash val="solid"/>
          </a:ln>
        </p:spPr>
        <p:txBody>
          <a:bodyPr wrap="square" rtlCol="0" anchor="t">
            <a:spAutoFit/>
          </a:bodyPr>
          <a:p>
            <a:r>
              <a:rPr lang="en-US">
                <a:solidFill>
                  <a:schemeClr val="bg1"/>
                </a:solidFill>
                <a:sym typeface="+mn-ea"/>
              </a:rPr>
              <a:t>5</a:t>
            </a:r>
            <a:r>
              <a:rPr lang="zh-CN" altLang="en-US">
                <a:solidFill>
                  <a:schemeClr val="bg1"/>
                </a:solidFill>
                <a:sym typeface="+mn-ea"/>
              </a:rPr>
              <a:t>大核心</a:t>
            </a:r>
            <a:r>
              <a:rPr lang="en-US" altLang="zh-CN">
                <a:solidFill>
                  <a:schemeClr val="bg1"/>
                </a:solidFill>
                <a:sym typeface="+mn-ea"/>
              </a:rPr>
              <a:t> </a:t>
            </a:r>
            <a:r>
              <a:rPr lang="zh-CN" altLang="en-US">
                <a:solidFill>
                  <a:schemeClr val="bg1"/>
                </a:solidFill>
                <a:sym typeface="+mn-ea"/>
              </a:rPr>
              <a:t>强化防护</a:t>
            </a:r>
            <a:endParaRPr lang="zh-CN" altLang="en-US">
              <a:solidFill>
                <a:schemeClr val="bg1"/>
              </a:solidFill>
              <a:sym typeface="+mn-ea"/>
            </a:endParaRPr>
          </a:p>
        </p:txBody>
      </p:sp>
    </p:spTree>
    <p:custDataLst>
      <p:tags r:id="rId7"/>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矩形 5"/>
          <p:cNvSpPr/>
          <p:nvPr userDrawn="1"/>
        </p:nvSpPr>
        <p:spPr>
          <a:xfrm>
            <a:off x="0" y="172085"/>
            <a:ext cx="122555" cy="602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tx1">
                  <a:lumMod val="75000"/>
                  <a:lumOff val="25000"/>
                </a:schemeClr>
              </a:solidFill>
            </a:endParaRPr>
          </a:p>
        </p:txBody>
      </p:sp>
      <p:sp>
        <p:nvSpPr>
          <p:cNvPr id="27" name="文本框 26"/>
          <p:cNvSpPr txBox="1"/>
          <p:nvPr/>
        </p:nvSpPr>
        <p:spPr>
          <a:xfrm>
            <a:off x="109855" y="292735"/>
            <a:ext cx="1350645" cy="398780"/>
          </a:xfrm>
          <a:prstGeom prst="rect">
            <a:avLst/>
          </a:prstGeom>
          <a:noFill/>
        </p:spPr>
        <p:txBody>
          <a:bodyPr wrap="square" rtlCol="0">
            <a:spAutoFit/>
          </a:bodyPr>
          <a:p>
            <a:pPr algn="dist"/>
            <a:r>
              <a:rPr lang="zh-CN" altLang="en-US" sz="2000" b="1">
                <a:solidFill>
                  <a:schemeClr val="tx1"/>
                </a:solidFill>
                <a:latin typeface="微软雅黑" panose="020B0503020204020204" pitchFamily="34" charset="-122"/>
                <a:ea typeface="微软雅黑" panose="020B0503020204020204" pitchFamily="34" charset="-122"/>
                <a:sym typeface="+mn-ea"/>
              </a:rPr>
              <a:t>产品</a:t>
            </a:r>
            <a:r>
              <a:rPr lang="zh-CN" altLang="en-US" sz="2000" b="1">
                <a:solidFill>
                  <a:schemeClr val="tx1"/>
                </a:solidFill>
                <a:latin typeface="微软雅黑" panose="020B0503020204020204" pitchFamily="34" charset="-122"/>
                <a:ea typeface="微软雅黑" panose="020B0503020204020204" pitchFamily="34" charset="-122"/>
                <a:sym typeface="+mn-ea"/>
              </a:rPr>
              <a:t>信息</a:t>
            </a:r>
            <a:endParaRPr lang="zh-CN" altLang="en-US" sz="2000" b="1">
              <a:solidFill>
                <a:schemeClr val="tx1"/>
              </a:solidFill>
              <a:latin typeface="微软雅黑" panose="020B0503020204020204" pitchFamily="34" charset="-122"/>
              <a:ea typeface="微软雅黑" panose="020B0503020204020204" pitchFamily="34" charset="-122"/>
              <a:sym typeface="+mn-ea"/>
            </a:endParaRPr>
          </a:p>
        </p:txBody>
      </p:sp>
      <p:sp>
        <p:nvSpPr>
          <p:cNvPr id="9" name="object 2"/>
          <p:cNvSpPr/>
          <p:nvPr/>
        </p:nvSpPr>
        <p:spPr>
          <a:xfrm>
            <a:off x="10365740" y="4445"/>
            <a:ext cx="1823720" cy="545465"/>
          </a:xfrm>
          <a:prstGeom prst="rect">
            <a:avLst/>
          </a:prstGeom>
          <a:blipFill>
            <a:blip r:embed="rId2" cstate="print"/>
            <a:stretch>
              <a:fillRect/>
            </a:stretch>
          </a:blipFill>
        </p:spPr>
        <p:txBody>
          <a:bodyPr wrap="square" lIns="0" tIns="0" rIns="0" bIns="0" rtlCol="0"/>
          <a:p>
            <a:pPr>
              <a:lnSpc>
                <a:spcPct val="30000"/>
              </a:lnSpc>
            </a:pPr>
          </a:p>
        </p:txBody>
      </p:sp>
      <p:sp>
        <p:nvSpPr>
          <p:cNvPr id="39939" name="文本框 23"/>
          <p:cNvSpPr txBox="1"/>
          <p:nvPr/>
        </p:nvSpPr>
        <p:spPr>
          <a:xfrm>
            <a:off x="622300" y="1417320"/>
            <a:ext cx="6084570" cy="4946650"/>
          </a:xfrm>
          <a:prstGeom prst="rect">
            <a:avLst/>
          </a:prstGeom>
          <a:noFill/>
          <a:ln w="9525">
            <a:noFill/>
          </a:ln>
        </p:spPr>
        <p:txBody>
          <a:bodyPr wrap="square" anchor="t">
            <a:noAutofit/>
          </a:bodyPr>
          <a:p>
            <a:pPr>
              <a:lnSpc>
                <a:spcPct val="200000"/>
              </a:lnSpc>
            </a:pPr>
            <a:r>
              <a:rPr lang="zh-CN" alt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【产品名称】</a:t>
            </a:r>
            <a:r>
              <a:rPr 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MIDOU </a:t>
            </a:r>
            <a:r>
              <a:rPr 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蜜都黑松露玻色因抗皱面霜</a:t>
            </a:r>
            <a:endParaRPr 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2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【产品功效】</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保湿、抗皱、紧致</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2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【产品规格】</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50g</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【主要成分】</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水、羟丙基四氢吡喃三醇、甘油、角鲨烷、乳酸菌发酵溶胞产物、霍霍巴籽油、烟酰胺、生育酚乙酸酯、二裂酵母发酵产物溶胞产物、黑孢块菌提取物、四氢甲基嘧啶羧酸、透明质酸钠、糖类同分异构体、</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2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可溶性胶原、三肽-1、乙酰基六肽-8、五肽-3、麦角硫因、苦参根提取物、胀果甘草根提取物、黄芩根提取物、生育酚（维生素E）</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2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【产品介绍】柔润轻盈</a:t>
            </a:r>
            <a:r>
              <a:rPr lang="zh-CN" altLang="en-US" sz="1400">
                <a:latin typeface="微软雅黑" panose="020B0503020204020204" pitchFamily="34" charset="-122"/>
                <a:ea typeface="微软雅黑" panose="020B0503020204020204" pitchFamily="34" charset="-122"/>
                <a:sym typeface="+mn-ea"/>
              </a:rPr>
              <a:t>绵密绷带</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的质地，奢润嫩肤，帮助改善肌肤干燥、粗糙及无光泽；保湿锁水，抗皱紧致，淡化干纹细纹，紧实肌肤,令肌肤弹滑紧致，饱满细腻，奢享年轻</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肌肤。</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TextBox 7"/>
          <p:cNvSpPr txBox="1"/>
          <p:nvPr/>
        </p:nvSpPr>
        <p:spPr>
          <a:xfrm>
            <a:off x="4400550" y="289560"/>
            <a:ext cx="3390900" cy="807085"/>
          </a:xfrm>
          <a:prstGeom prst="rect">
            <a:avLst/>
          </a:prstGeom>
          <a:noFill/>
        </p:spPr>
        <p:txBody>
          <a:bodyPr wrap="square" lIns="68580" tIns="34290" rIns="68580" bIns="34290" anchor="t" anchorCtr="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eaLnBrk="1" hangingPunct="1">
              <a:lnSpc>
                <a:spcPct val="150000"/>
              </a:lnSpc>
            </a:pPr>
            <a:r>
              <a:rPr lang="zh-CN" altLang="en-US"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产</a:t>
            </a:r>
            <a:r>
              <a:rPr lang="en-US" altLang="zh-CN"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品</a:t>
            </a:r>
            <a:r>
              <a:rPr lang="en-US" altLang="zh-CN"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信</a:t>
            </a:r>
            <a:r>
              <a:rPr lang="en-US" altLang="zh-CN"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息</a:t>
            </a:r>
            <a:r>
              <a:rPr lang="zh-CN" altLang="en-US"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3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 name="直接连接符 1"/>
          <p:cNvCxnSpPr/>
          <p:nvPr/>
        </p:nvCxnSpPr>
        <p:spPr>
          <a:xfrm>
            <a:off x="5704205" y="1117600"/>
            <a:ext cx="720090" cy="8255"/>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微信图片_20240802105654"/>
          <p:cNvPicPr>
            <a:picLocks noChangeAspect="1"/>
          </p:cNvPicPr>
          <p:nvPr/>
        </p:nvPicPr>
        <p:blipFill>
          <a:blip r:embed="rId3"/>
          <a:stretch>
            <a:fillRect/>
          </a:stretch>
        </p:blipFill>
        <p:spPr>
          <a:xfrm>
            <a:off x="7418705" y="1539240"/>
            <a:ext cx="4348480" cy="4348480"/>
          </a:xfrm>
          <a:prstGeom prst="rect">
            <a:avLst/>
          </a:prstGeom>
          <a:effectLst>
            <a:outerShdw blurRad="76200" dir="18900000" sy="23000" kx="-1200000" algn="bl"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tags/tag1.xml><?xml version="1.0" encoding="utf-8"?>
<p:tagLst xmlns:p="http://schemas.openxmlformats.org/presentationml/2006/main">
  <p:tag name="KSO_WM_DIAGRAM_VIRTUALLY_FRAME" val="{&quot;height&quot;:305.78472440944887,&quot;left&quot;:100.25913385826772,&quot;top&quot;:203.2592125984252,&quot;width&quot;:778.5284251968503}"/>
</p:tagLst>
</file>

<file path=ppt/tags/tag10.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100.xml><?xml version="1.0" encoding="utf-8"?>
<p:tagLst xmlns:p="http://schemas.openxmlformats.org/presentationml/2006/main">
  <p:tag name="KSO_WM_DIAGRAM_VIRTUALLY_FRAME" val="{&quot;height&quot;:304.6,&quot;left&quot;:79.55,&quot;top&quot;:157.55,&quot;width&quot;:413.45}"/>
</p:tagLst>
</file>

<file path=ppt/tags/tag101.xml><?xml version="1.0" encoding="utf-8"?>
<p:tagLst xmlns:p="http://schemas.openxmlformats.org/presentationml/2006/main">
  <p:tag name="KSO_WM_DIAGRAM_VIRTUALLY_FRAME" val="{&quot;height&quot;:353.1,&quot;left&quot;:497.65,&quot;top&quot;:141.75,&quot;width&quot;:353.45}"/>
</p:tagLst>
</file>

<file path=ppt/tags/tag102.xml><?xml version="1.0" encoding="utf-8"?>
<p:tagLst xmlns:p="http://schemas.openxmlformats.org/presentationml/2006/main">
  <p:tag name="KSO_WM_DIAGRAM_VIRTUALLY_FRAME" val="{&quot;height&quot;:353.1,&quot;left&quot;:497.65,&quot;top&quot;:141.75,&quot;width&quot;:353.45}"/>
</p:tagLst>
</file>

<file path=ppt/tags/tag103.xml><?xml version="1.0" encoding="utf-8"?>
<p:tagLst xmlns:p="http://schemas.openxmlformats.org/presentationml/2006/main">
  <p:tag name="KSO_WM_DIAGRAM_VIRTUALLY_FRAME" val="{&quot;height&quot;:353.1,&quot;left&quot;:497.65,&quot;top&quot;:141.75,&quot;width&quot;:353.45}"/>
</p:tagLst>
</file>

<file path=ppt/tags/tag104.xml><?xml version="1.0" encoding="utf-8"?>
<p:tagLst xmlns:p="http://schemas.openxmlformats.org/presentationml/2006/main">
  <p:tag name="KSO_WM_DIAGRAM_VIRTUALLY_FRAME" val="{&quot;height&quot;:304.6,&quot;left&quot;:79.55,&quot;top&quot;:157.55,&quot;width&quot;:413.45}"/>
</p:tagLst>
</file>

<file path=ppt/tags/tag105.xml><?xml version="1.0" encoding="utf-8"?>
<p:tagLst xmlns:p="http://schemas.openxmlformats.org/presentationml/2006/main">
  <p:tag name="KSO_WM_DIAGRAM_VIRTUALLY_FRAME" val="{&quot;height&quot;:304.6,&quot;left&quot;:79.55,&quot;top&quot;:157.55,&quot;width&quot;:413.45}"/>
</p:tagLst>
</file>

<file path=ppt/tags/tag106.xml><?xml version="1.0" encoding="utf-8"?>
<p:tagLst xmlns:p="http://schemas.openxmlformats.org/presentationml/2006/main">
  <p:tag name="KSO_WM_DIAGRAM_VIRTUALLY_FRAME" val="{&quot;height&quot;:304.6,&quot;left&quot;:79.55,&quot;top&quot;:157.55,&quot;width&quot;:413.45}"/>
</p:tagLst>
</file>

<file path=ppt/tags/tag107.xml><?xml version="1.0" encoding="utf-8"?>
<p:tagLst xmlns:p="http://schemas.openxmlformats.org/presentationml/2006/main">
  <p:tag name="KSO_WM_DIAGRAM_VIRTUALLY_FRAME" val="{&quot;height&quot;:304.6,&quot;left&quot;:79.55,&quot;top&quot;:157.55,&quot;width&quot;:413.45}"/>
</p:tagLst>
</file>

<file path=ppt/tags/tag108.xml><?xml version="1.0" encoding="utf-8"?>
<p:tagLst xmlns:p="http://schemas.openxmlformats.org/presentationml/2006/main">
  <p:tag name="KSO_WM_DIAGRAM_VIRTUALLY_FRAME" val="{&quot;height&quot;:304.6,&quot;left&quot;:79.55,&quot;top&quot;:157.55,&quot;width&quot;:413.45}"/>
</p:tagLst>
</file>

<file path=ppt/tags/tag109.xml><?xml version="1.0" encoding="utf-8"?>
<p:tagLst xmlns:p="http://schemas.openxmlformats.org/presentationml/2006/main">
  <p:tag name="KSO_WM_DIAGRAM_VIRTUALLY_FRAME" val="{&quot;height&quot;:304.6,&quot;left&quot;:79.55,&quot;top&quot;:157.55,&quot;width&quot;:413.45}"/>
</p:tagLst>
</file>

<file path=ppt/tags/tag11.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110.xml><?xml version="1.0" encoding="utf-8"?>
<p:tagLst xmlns:p="http://schemas.openxmlformats.org/presentationml/2006/main">
  <p:tag name="KSO_WM_DIAGRAM_VIRTUALLY_FRAME" val="{&quot;height&quot;:304.6,&quot;left&quot;:79.55,&quot;top&quot;:157.55,&quot;width&quot;:413.45}"/>
</p:tagLst>
</file>

<file path=ppt/tags/tag111.xml><?xml version="1.0" encoding="utf-8"?>
<p:tagLst xmlns:p="http://schemas.openxmlformats.org/presentationml/2006/main">
  <p:tag name="KSO_WM_DIAGRAM_VIRTUALLY_FRAME" val="{&quot;height&quot;:304.6,&quot;left&quot;:79.55,&quot;top&quot;:157.55,&quot;width&quot;:413.45}"/>
</p:tagLst>
</file>

<file path=ppt/tags/tag112.xml><?xml version="1.0" encoding="utf-8"?>
<p:tagLst xmlns:p="http://schemas.openxmlformats.org/presentationml/2006/main">
  <p:tag name="KSO_WM_DIAGRAM_VIRTUALLY_FRAME" val="{&quot;height&quot;:304.6,&quot;left&quot;:79.55,&quot;top&quot;:157.55,&quot;width&quot;:413.45}"/>
</p:tagLst>
</file>

<file path=ppt/tags/tag113.xml><?xml version="1.0" encoding="utf-8"?>
<p:tagLst xmlns:p="http://schemas.openxmlformats.org/presentationml/2006/main">
  <p:tag name="KSO_WM_DIAGRAM_VIRTUALLY_FRAME" val="{&quot;height&quot;:356.6140944881889,&quot;left&quot;:509.45,&quot;top&quot;:177.1,&quot;width&quot;:291.8}"/>
</p:tagLst>
</file>

<file path=ppt/tags/tag114.xml><?xml version="1.0" encoding="utf-8"?>
<p:tagLst xmlns:p="http://schemas.openxmlformats.org/presentationml/2006/main">
  <p:tag name="KSO_WM_DIAGRAM_VIRTUALLY_FRAME" val="{&quot;height&quot;:356.6140944881889,&quot;left&quot;:509.45,&quot;top&quot;:177.1,&quot;width&quot;:291.8}"/>
</p:tagLst>
</file>

<file path=ppt/tags/tag115.xml><?xml version="1.0" encoding="utf-8"?>
<p:tagLst xmlns:p="http://schemas.openxmlformats.org/presentationml/2006/main">
  <p:tag name="KSO_WM_DIAGRAM_VIRTUALLY_FRAME" val="{&quot;height&quot;:356.6140944881889,&quot;left&quot;:509.45,&quot;top&quot;:177.1,&quot;width&quot;:291.8}"/>
</p:tagLst>
</file>

<file path=ppt/tags/tag116.xml><?xml version="1.0" encoding="utf-8"?>
<p:tagLst xmlns:p="http://schemas.openxmlformats.org/presentationml/2006/main">
  <p:tag name="KSO_WM_DIAGRAM_VIRTUALLY_FRAME" val="{&quot;height&quot;:356.6140944881889,&quot;left&quot;:509.45,&quot;top&quot;:177.1,&quot;width&quot;:291.8}"/>
</p:tagLst>
</file>

<file path=ppt/tags/tag117.xml><?xml version="1.0" encoding="utf-8"?>
<p:tagLst xmlns:p="http://schemas.openxmlformats.org/presentationml/2006/main">
  <p:tag name="KSO_WM_DIAGRAM_VIRTUALLY_FRAME" val="{&quot;height&quot;:356.6140944881889,&quot;left&quot;:509.45,&quot;top&quot;:177.1,&quot;width&quot;:291.8}"/>
</p:tagLst>
</file>

<file path=ppt/tags/tag118.xml><?xml version="1.0" encoding="utf-8"?>
<p:tagLst xmlns:p="http://schemas.openxmlformats.org/presentationml/2006/main">
  <p:tag name="KSO_WM_DIAGRAM_VIRTUALLY_FRAME" val="{&quot;height&quot;:356.6140944881889,&quot;left&quot;:509.45,&quot;top&quot;:177.1,&quot;width&quot;:291.8}"/>
</p:tagLst>
</file>

<file path=ppt/tags/tag119.xml><?xml version="1.0" encoding="utf-8"?>
<p:tagLst xmlns:p="http://schemas.openxmlformats.org/presentationml/2006/main">
  <p:tag name="KSO_WM_DIAGRAM_VIRTUALLY_FRAME" val="{&quot;height&quot;:304,&quot;left&quot;:405.6592313596504,&quot;top&quot;:172,&quot;width&quot;:472.6407686403496}"/>
</p:tagLst>
</file>

<file path=ppt/tags/tag12.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120.xml><?xml version="1.0" encoding="utf-8"?>
<p:tagLst xmlns:p="http://schemas.openxmlformats.org/presentationml/2006/main">
  <p:tag name="KSO_WM_DIAGRAM_VIRTUALLY_FRAME" val="{&quot;height&quot;:304,&quot;left&quot;:405.6592313596504,&quot;top&quot;:172,&quot;width&quot;:472.6407686403496}"/>
</p:tagLst>
</file>

<file path=ppt/tags/tag121.xml><?xml version="1.0" encoding="utf-8"?>
<p:tagLst xmlns:p="http://schemas.openxmlformats.org/presentationml/2006/main">
  <p:tag name="KSO_WM_DIAGRAM_VIRTUALLY_FRAME" val="{&quot;height&quot;:304,&quot;left&quot;:405.6592313596504,&quot;top&quot;:172,&quot;width&quot;:472.6407686403496}"/>
</p:tagLst>
</file>

<file path=ppt/tags/tag122.xml><?xml version="1.0" encoding="utf-8"?>
<p:tagLst xmlns:p="http://schemas.openxmlformats.org/presentationml/2006/main">
  <p:tag name="KSO_WM_DIAGRAM_VIRTUALLY_FRAME" val="{&quot;height&quot;:304,&quot;left&quot;:405.6592313596504,&quot;top&quot;:172,&quot;width&quot;:472.6407686403496}"/>
</p:tagLst>
</file>

<file path=ppt/tags/tag123.xml><?xml version="1.0" encoding="utf-8"?>
<p:tagLst xmlns:p="http://schemas.openxmlformats.org/presentationml/2006/main">
  <p:tag name="KSO_WM_DIAGRAM_VIRTUALLY_FRAME" val="{&quot;height&quot;:304,&quot;left&quot;:405.6592313596504,&quot;top&quot;:172,&quot;width&quot;:472.6407686403496}"/>
</p:tagLst>
</file>

<file path=ppt/tags/tag124.xml><?xml version="1.0" encoding="utf-8"?>
<p:tagLst xmlns:p="http://schemas.openxmlformats.org/presentationml/2006/main">
  <p:tag name="KSO_WM_DIAGRAM_VIRTUALLY_FRAME" val="{&quot;height&quot;:304,&quot;left&quot;:405.6592313596504,&quot;top&quot;:172,&quot;width&quot;:472.6407686403496}"/>
</p:tagLst>
</file>

<file path=ppt/tags/tag125.xml><?xml version="1.0" encoding="utf-8"?>
<p:tagLst xmlns:p="http://schemas.openxmlformats.org/presentationml/2006/main">
  <p:tag name="KSO_WM_DIAGRAM_VIRTUALLY_FRAME" val="{&quot;height&quot;:304,&quot;left&quot;:405.6592313596504,&quot;top&quot;:172,&quot;width&quot;:472.6407686403496}"/>
</p:tagLst>
</file>

<file path=ppt/tags/tag126.xml><?xml version="1.0" encoding="utf-8"?>
<p:tagLst xmlns:p="http://schemas.openxmlformats.org/presentationml/2006/main">
  <p:tag name="KSO_WM_DIAGRAM_VIRTUALLY_FRAME" val="{&quot;height&quot;:356.6140944881889,&quot;left&quot;:509.45,&quot;top&quot;:177.1,&quot;width&quot;:291.8}"/>
</p:tagLst>
</file>

<file path=ppt/tags/tag127.xml><?xml version="1.0" encoding="utf-8"?>
<p:tagLst xmlns:p="http://schemas.openxmlformats.org/presentationml/2006/main">
  <p:tag name="KSO_WM_DIAGRAM_VIRTUALLY_FRAME" val="{&quot;height&quot;:356.6140944881889,&quot;left&quot;:509.45,&quot;top&quot;:177.1,&quot;width&quot;:291.8}"/>
</p:tagLst>
</file>

<file path=ppt/tags/tag128.xml><?xml version="1.0" encoding="utf-8"?>
<p:tagLst xmlns:p="http://schemas.openxmlformats.org/presentationml/2006/main">
  <p:tag name="KSO_WM_DIAGRAM_VIRTUALLY_FRAME" val="{&quot;height&quot;:356.6140944881889,&quot;left&quot;:509.45,&quot;top&quot;:177.1,&quot;width&quot;:291.8}"/>
</p:tagLst>
</file>

<file path=ppt/tags/tag129.xml><?xml version="1.0" encoding="utf-8"?>
<p:tagLst xmlns:p="http://schemas.openxmlformats.org/presentationml/2006/main">
  <p:tag name="KSO_WM_DIAGRAM_VIRTUALLY_FRAME" val="{&quot;height&quot;:356.6140944881889,&quot;left&quot;:509.45,&quot;top&quot;:177.1,&quot;width&quot;:291.8}"/>
</p:tagLst>
</file>

<file path=ppt/tags/tag13.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130.xml><?xml version="1.0" encoding="utf-8"?>
<p:tagLst xmlns:p="http://schemas.openxmlformats.org/presentationml/2006/main">
  <p:tag name="KSO_WM_DIAGRAM_VIRTUALLY_FRAME" val="{&quot;height&quot;:376.71409448818895,&quot;left&quot;:14.1,&quot;top&quot;:157,&quot;width&quot;:919.2}"/>
</p:tagLst>
</file>

<file path=ppt/tags/tag131.xml><?xml version="1.0" encoding="utf-8"?>
<p:tagLst xmlns:p="http://schemas.openxmlformats.org/presentationml/2006/main">
  <p:tag name="KSO_WM_DIAGRAM_VIRTUALLY_FRAME" val="{&quot;height&quot;:376.71409448818895,&quot;left&quot;:14.1,&quot;top&quot;:157,&quot;width&quot;:919.2}"/>
</p:tagLst>
</file>

<file path=ppt/tags/tag132.xml><?xml version="1.0" encoding="utf-8"?>
<p:tagLst xmlns:p="http://schemas.openxmlformats.org/presentationml/2006/main">
  <p:tag name="KSO_WM_DIAGRAM_VIRTUALLY_FRAME" val="{&quot;height&quot;:376.71409448818895,&quot;left&quot;:14.1,&quot;top&quot;:157,&quot;width&quot;:919.2}"/>
</p:tagLst>
</file>

<file path=ppt/tags/tag133.xml><?xml version="1.0" encoding="utf-8"?>
<p:tagLst xmlns:p="http://schemas.openxmlformats.org/presentationml/2006/main">
  <p:tag name="KSO_WM_DIAGRAM_VIRTUALLY_FRAME" val="{&quot;height&quot;:376.71409448818895,&quot;left&quot;:14.1,&quot;top&quot;:157,&quot;width&quot;:919.2}"/>
</p:tagLst>
</file>

<file path=ppt/tags/tag134.xml><?xml version="1.0" encoding="utf-8"?>
<p:tagLst xmlns:p="http://schemas.openxmlformats.org/presentationml/2006/main">
  <p:tag name="KSO_WM_DIAGRAM_VIRTUALLY_FRAME" val="{&quot;height&quot;:376.71409448818895,&quot;left&quot;:14.1,&quot;top&quot;:157,&quot;width&quot;:919.2}"/>
</p:tagLst>
</file>

<file path=ppt/tags/tag135.xml><?xml version="1.0" encoding="utf-8"?>
<p:tagLst xmlns:p="http://schemas.openxmlformats.org/presentationml/2006/main">
  <p:tag name="KSO_WM_DIAGRAM_VIRTUALLY_FRAME" val="{&quot;height&quot;:376.71409448818895,&quot;left&quot;:14.1,&quot;top&quot;:157,&quot;width&quot;:919.2}"/>
</p:tagLst>
</file>

<file path=ppt/tags/tag136.xml><?xml version="1.0" encoding="utf-8"?>
<p:tagLst xmlns:p="http://schemas.openxmlformats.org/presentationml/2006/main">
  <p:tag name="KSO_WM_DIAGRAM_VIRTUALLY_FRAME" val="{&quot;height&quot;:376.71409448818895,&quot;left&quot;:14.1,&quot;top&quot;:157,&quot;width&quot;:919.2}"/>
</p:tagLst>
</file>

<file path=ppt/tags/tag137.xml><?xml version="1.0" encoding="utf-8"?>
<p:tagLst xmlns:p="http://schemas.openxmlformats.org/presentationml/2006/main">
  <p:tag name="KSO_WM_DIAGRAM_VIRTUALLY_FRAME" val="{&quot;height&quot;:376.71409448818895,&quot;left&quot;:14.1,&quot;top&quot;:157,&quot;width&quot;:919.2}"/>
</p:tagLst>
</file>

<file path=ppt/tags/tag138.xml><?xml version="1.0" encoding="utf-8"?>
<p:tagLst xmlns:p="http://schemas.openxmlformats.org/presentationml/2006/main">
  <p:tag name="KSO_WM_DIAGRAM_VIRTUALLY_FRAME" val="{&quot;height&quot;:376.71409448818895,&quot;left&quot;:14.1,&quot;top&quot;:157,&quot;width&quot;:919.2}"/>
</p:tagLst>
</file>

<file path=ppt/tags/tag139.xml><?xml version="1.0" encoding="utf-8"?>
<p:tagLst xmlns:p="http://schemas.openxmlformats.org/presentationml/2006/main">
  <p:tag name="KSO_WM_DIAGRAM_VIRTUALLY_FRAME" val="{&quot;height&quot;:376.71409448818895,&quot;left&quot;:14.1,&quot;top&quot;:157,&quot;width&quot;:919.2}"/>
</p:tagLst>
</file>

<file path=ppt/tags/tag14.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140.xml><?xml version="1.0" encoding="utf-8"?>
<p:tagLst xmlns:p="http://schemas.openxmlformats.org/presentationml/2006/main">
  <p:tag name="commondata" val="eyJjb3VudCI6MjAsImhkaWQiOiJmOTBlM2ExYmM3YjU3NmQxZmM4OWE4ZGI2OGFmZjgwOCIsInVzZXJDb3VudCI6MjB9"/>
  <p:tag name="resource_record_key" val="{&quot;13&quot;:[19971666,19951196]}"/>
</p:tagLst>
</file>

<file path=ppt/tags/tag15.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16.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17.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18.xml><?xml version="1.0" encoding="utf-8"?>
<p:tagLst xmlns:p="http://schemas.openxmlformats.org/presentationml/2006/main">
  <p:tag name="RESOURCE_RECORD_KEY" val="{&quot;13&quot;:[4663482]}"/>
</p:tagLst>
</file>

<file path=ppt/tags/tag19.xml><?xml version="1.0" encoding="utf-8"?>
<p:tagLst xmlns:p="http://schemas.openxmlformats.org/presentationml/2006/main">
  <p:tag name="KSO_WM_DIAGRAM_VIRTUALLY_FRAME" val="{&quot;height&quot;:343.55,&quot;left&quot;:-0.05,&quot;top&quot;:181.1,&quot;width&quot;:958.55}"/>
</p:tagLst>
</file>

<file path=ppt/tags/tag2.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20.xml><?xml version="1.0" encoding="utf-8"?>
<p:tagLst xmlns:p="http://schemas.openxmlformats.org/presentationml/2006/main">
  <p:tag name="KSO_WM_DIAGRAM_VIRTUALLY_FRAME" val="{&quot;height&quot;:343.55,&quot;left&quot;:-0.05,&quot;top&quot;:181.1,&quot;width&quot;:958.55}"/>
</p:tagLst>
</file>

<file path=ppt/tags/tag21.xml><?xml version="1.0" encoding="utf-8"?>
<p:tagLst xmlns:p="http://schemas.openxmlformats.org/presentationml/2006/main">
  <p:tag name="KSO_WM_DIAGRAM_VIRTUALLY_FRAME" val="{&quot;height&quot;:343.55,&quot;left&quot;:-0.05,&quot;top&quot;:181.1,&quot;width&quot;:958.55}"/>
</p:tagLst>
</file>

<file path=ppt/tags/tag22.xml><?xml version="1.0" encoding="utf-8"?>
<p:tagLst xmlns:p="http://schemas.openxmlformats.org/presentationml/2006/main">
  <p:tag name="KSO_WM_DIAGRAM_VIRTUALLY_FRAME" val="{&quot;height&quot;:343.55,&quot;left&quot;:-0.05,&quot;top&quot;:181.1,&quot;width&quot;:958.55}"/>
</p:tagLst>
</file>

<file path=ppt/tags/tag23.xml><?xml version="1.0" encoding="utf-8"?>
<p:tagLst xmlns:p="http://schemas.openxmlformats.org/presentationml/2006/main">
  <p:tag name="KSO_WM_DIAGRAM_VIRTUALLY_FRAME" val="{&quot;height&quot;:343.55,&quot;left&quot;:-0.05,&quot;top&quot;:181.1,&quot;width&quot;:958.55}"/>
</p:tagLst>
</file>

<file path=ppt/tags/tag24.xml><?xml version="1.0" encoding="utf-8"?>
<p:tagLst xmlns:p="http://schemas.openxmlformats.org/presentationml/2006/main">
  <p:tag name="KSO_WM_DIAGRAM_VIRTUALLY_FRAME" val="{&quot;height&quot;:343.55,&quot;left&quot;:-0.05,&quot;top&quot;:181.1,&quot;width&quot;:958.55}"/>
</p:tagLst>
</file>

<file path=ppt/tags/tag25.xml><?xml version="1.0" encoding="utf-8"?>
<p:tagLst xmlns:p="http://schemas.openxmlformats.org/presentationml/2006/main">
  <p:tag name="KSO_WM_DIAGRAM_VIRTUALLY_FRAME" val="{&quot;height&quot;:343.55,&quot;left&quot;:-0.05,&quot;top&quot;:181.1,&quot;width&quot;:958.55}"/>
</p:tagLst>
</file>

<file path=ppt/tags/tag26.xml><?xml version="1.0" encoding="utf-8"?>
<p:tagLst xmlns:p="http://schemas.openxmlformats.org/presentationml/2006/main">
  <p:tag name="KSO_WM_DIAGRAM_VIRTUALLY_FRAME" val="{&quot;height&quot;:343.55,&quot;left&quot;:-0.05,&quot;top&quot;:181.1,&quot;width&quot;:958.55}"/>
</p:tagLst>
</file>

<file path=ppt/tags/tag27.xml><?xml version="1.0" encoding="utf-8"?>
<p:tagLst xmlns:p="http://schemas.openxmlformats.org/presentationml/2006/main">
  <p:tag name="KSO_WM_DIAGRAM_VIRTUALLY_FRAME" val="{&quot;height&quot;:343.55,&quot;left&quot;:-0.05,&quot;top&quot;:181.1,&quot;width&quot;:958.55}"/>
</p:tagLst>
</file>

<file path=ppt/tags/tag28.xml><?xml version="1.0" encoding="utf-8"?>
<p:tagLst xmlns:p="http://schemas.openxmlformats.org/presentationml/2006/main">
  <p:tag name="KSO_WM_DIAGRAM_VIRTUALLY_FRAME" val="{&quot;height&quot;:343.55,&quot;left&quot;:-0.05,&quot;top&quot;:181.1,&quot;width&quot;:958.55}"/>
</p:tagLst>
</file>

<file path=ppt/tags/tag29.xml><?xml version="1.0" encoding="utf-8"?>
<p:tagLst xmlns:p="http://schemas.openxmlformats.org/presentationml/2006/main">
  <p:tag name="KSO_WM_DIAGRAM_VIRTUALLY_FRAME" val="{&quot;height&quot;:343.55,&quot;left&quot;:-0.05,&quot;top&quot;:181.1,&quot;width&quot;:958.55}"/>
</p:tagLst>
</file>

<file path=ppt/tags/tag3.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30.xml><?xml version="1.0" encoding="utf-8"?>
<p:tagLst xmlns:p="http://schemas.openxmlformats.org/presentationml/2006/main">
  <p:tag name="KSO_WM_DIAGRAM_VIRTUALLY_FRAME" val="{&quot;height&quot;:343.55,&quot;left&quot;:-0.05,&quot;top&quot;:181.1,&quot;width&quot;:958.55}"/>
</p:tagLst>
</file>

<file path=ppt/tags/tag31.xml><?xml version="1.0" encoding="utf-8"?>
<p:tagLst xmlns:p="http://schemas.openxmlformats.org/presentationml/2006/main">
  <p:tag name="KSO_WM_DIAGRAM_VIRTUALLY_FRAME" val="{&quot;height&quot;:343.55,&quot;left&quot;:-0.05,&quot;top&quot;:181.1,&quot;width&quot;:958.55}"/>
</p:tagLst>
</file>

<file path=ppt/tags/tag32.xml><?xml version="1.0" encoding="utf-8"?>
<p:tagLst xmlns:p="http://schemas.openxmlformats.org/presentationml/2006/main">
  <p:tag name="KSO_WM_DIAGRAM_VIRTUALLY_FRAME" val="{&quot;height&quot;:343.55,&quot;left&quot;:-0.05,&quot;top&quot;:181.1,&quot;width&quot;:958.55}"/>
</p:tagLst>
</file>

<file path=ppt/tags/tag3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o1-1"/>
  <p:tag name="KSO_WM_UNIT_TYPE" val="o_h_a"/>
  <p:tag name="KSO_WM_UNIT_INDEX" val="1_1_1"/>
  <p:tag name="KSO_WM_UNIT_ID" val="diagram20231105_2*o_h_a*1_1_1"/>
  <p:tag name="KSO_WM_TEMPLATE_CATEGORY" val="diagram"/>
  <p:tag name="KSO_WM_TEMPLATE_INDEX" val="20231105"/>
  <p:tag name="KSO_WM_UNIT_LAYERLEVEL" val="1_1_1"/>
  <p:tag name="KSO_WM_TAG_VERSION" val="3.0"/>
  <p:tag name="KSO_WM_UNIT_TEXT_FILL_FORE_SCHEMECOLOR_INDEX_BRIGHTNESS" val="0"/>
  <p:tag name="KSO_WM_DIAGRAM_VERSION" val="3"/>
  <p:tag name="KSO_WM_DIAGRAM_COLOR_TRICK" val="2"/>
  <p:tag name="KSO_WM_DIAGRAM_COLOR_TEXT_CAN_REMOVE" val="n"/>
  <p:tag name="KSO_WM_DIAGRAM_MAX_ITEMCNT" val="6"/>
  <p:tag name="KSO_WM_DIAGRAM_MIN_ITEMCNT" val="2"/>
  <p:tag name="KSO_WM_DIAGRAM_VIRTUALLY_FRAME" val="{&quot;height&quot;:351.5500122070313,&quot;left&quot;:37.72006653312619,&quot;top&quot;:163.4500332665631,&quot;width&quot;:681.00002441406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Lst>
</file>

<file path=ppt/tags/tag3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o1-1"/>
  <p:tag name="KSO_WM_UNIT_TYPE" val="o_h_a"/>
  <p:tag name="KSO_WM_UNIT_INDEX" val="1_1_1"/>
  <p:tag name="KSO_WM_UNIT_ID" val="diagram20231105_2*o_h_a*1_1_1"/>
  <p:tag name="KSO_WM_TEMPLATE_CATEGORY" val="diagram"/>
  <p:tag name="KSO_WM_TEMPLATE_INDEX" val="20231105"/>
  <p:tag name="KSO_WM_UNIT_LAYERLEVEL" val="1_1_1"/>
  <p:tag name="KSO_WM_TAG_VERSION" val="3.0"/>
  <p:tag name="KSO_WM_UNIT_TEXT_FILL_FORE_SCHEMECOLOR_INDEX_BRIGHTNESS" val="0"/>
  <p:tag name="KSO_WM_DIAGRAM_VERSION" val="3"/>
  <p:tag name="KSO_WM_DIAGRAM_COLOR_TRICK" val="2"/>
  <p:tag name="KSO_WM_DIAGRAM_COLOR_TEXT_CAN_REMOVE" val="n"/>
  <p:tag name="KSO_WM_DIAGRAM_MAX_ITEMCNT" val="6"/>
  <p:tag name="KSO_WM_DIAGRAM_MIN_ITEMCNT" val="2"/>
  <p:tag name="KSO_WM_DIAGRAM_VIRTUALLY_FRAME" val="{&quot;height&quot;:351.5500122070313,&quot;left&quot;:37.72006653312619,&quot;top&quot;:163.4500332665631,&quot;width&quot;:681.00002441406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Lst>
</file>

<file path=ppt/tags/tag3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o1-1"/>
  <p:tag name="KSO_WM_UNIT_TYPE" val="o_h_a"/>
  <p:tag name="KSO_WM_UNIT_INDEX" val="1_1_1"/>
  <p:tag name="KSO_WM_UNIT_ID" val="diagram20231105_2*o_h_a*1_1_1"/>
  <p:tag name="KSO_WM_TEMPLATE_CATEGORY" val="diagram"/>
  <p:tag name="KSO_WM_TEMPLATE_INDEX" val="20231105"/>
  <p:tag name="KSO_WM_UNIT_LAYERLEVEL" val="1_1_1"/>
  <p:tag name="KSO_WM_TAG_VERSION" val="3.0"/>
  <p:tag name="KSO_WM_UNIT_TEXT_FILL_FORE_SCHEMECOLOR_INDEX_BRIGHTNESS" val="0"/>
  <p:tag name="KSO_WM_DIAGRAM_VERSION" val="3"/>
  <p:tag name="KSO_WM_DIAGRAM_COLOR_TRICK" val="2"/>
  <p:tag name="KSO_WM_DIAGRAM_COLOR_TEXT_CAN_REMOVE" val="n"/>
  <p:tag name="KSO_WM_DIAGRAM_MAX_ITEMCNT" val="6"/>
  <p:tag name="KSO_WM_DIAGRAM_MIN_ITEMCNT" val="2"/>
  <p:tag name="KSO_WM_DIAGRAM_VIRTUALLY_FRAME" val="{&quot;height&quot;:351.5500122070313,&quot;left&quot;:37.72006653312619,&quot;top&quot;:163.4500332665631,&quot;width&quot;:681.00002441406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Lst>
</file>

<file path=ppt/tags/tag36.xml><?xml version="1.0" encoding="utf-8"?>
<p:tagLst xmlns:p="http://schemas.openxmlformats.org/presentationml/2006/main">
  <p:tag name="KSO_WM_DIAGRAM_VIRTUALLY_FRAME" val="{&quot;height&quot;:345.95,&quot;left&quot;:263.3,&quot;top&quot;:153.5,&quot;width&quot;:702.5}"/>
</p:tagLst>
</file>

<file path=ppt/tags/tag37.xml><?xml version="1.0" encoding="utf-8"?>
<p:tagLst xmlns:p="http://schemas.openxmlformats.org/presentationml/2006/main">
  <p:tag name="KSO_WM_DIAGRAM_VIRTUALLY_FRAME" val="{&quot;height&quot;:345.95,&quot;left&quot;:263.3,&quot;top&quot;:153.5,&quot;width&quot;:702.5}"/>
</p:tagLst>
</file>

<file path=ppt/tags/tag38.xml><?xml version="1.0" encoding="utf-8"?>
<p:tagLst xmlns:p="http://schemas.openxmlformats.org/presentationml/2006/main">
  <p:tag name="KSO_WM_DIAGRAM_VIRTUALLY_FRAME" val="{&quot;height&quot;:345.95,&quot;left&quot;:263.3,&quot;top&quot;:153.5,&quot;width&quot;:702.5}"/>
</p:tagLst>
</file>

<file path=ppt/tags/tag39.xml><?xml version="1.0" encoding="utf-8"?>
<p:tagLst xmlns:p="http://schemas.openxmlformats.org/presentationml/2006/main">
  <p:tag name="KSO_WM_DIAGRAM_VIRTUALLY_FRAME" val="{&quot;height&quot;:345.95,&quot;left&quot;:263.3,&quot;top&quot;:153.5,&quot;width&quot;:702.5}"/>
</p:tagLst>
</file>

<file path=ppt/tags/tag4.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40.xml><?xml version="1.0" encoding="utf-8"?>
<p:tagLst xmlns:p="http://schemas.openxmlformats.org/presentationml/2006/main">
  <p:tag name="KSO_WM_DIAGRAM_VIRTUALLY_FRAME" val="{&quot;height&quot;:345.95,&quot;left&quot;:263.3,&quot;top&quot;:153.5,&quot;width&quot;:702.5}"/>
</p:tagLst>
</file>

<file path=ppt/tags/tag41.xml><?xml version="1.0" encoding="utf-8"?>
<p:tagLst xmlns:p="http://schemas.openxmlformats.org/presentationml/2006/main">
  <p:tag name="KSO_WM_DIAGRAM_VIRTUALLY_FRAME" val="{&quot;height&quot;:345.95,&quot;left&quot;:263.3,&quot;top&quot;:153.5,&quot;width&quot;:702.5}"/>
</p:tagLst>
</file>

<file path=ppt/tags/tag42.xml><?xml version="1.0" encoding="utf-8"?>
<p:tagLst xmlns:p="http://schemas.openxmlformats.org/presentationml/2006/main">
  <p:tag name="KSO_WM_DIAGRAM_VIRTUALLY_FRAME" val="{&quot;height&quot;:253.05,&quot;left&quot;:88.85,&quot;top&quot;:178.4,&quot;width&quot;:772.6}"/>
</p:tagLst>
</file>

<file path=ppt/tags/tag43.xml><?xml version="1.0" encoding="utf-8"?>
<p:tagLst xmlns:p="http://schemas.openxmlformats.org/presentationml/2006/main">
  <p:tag name="KSO_WM_DIAGRAM_VIRTUALLY_FRAME" val="{&quot;height&quot;:253.05,&quot;left&quot;:88.85,&quot;top&quot;:178.4,&quot;width&quot;:772.6}"/>
</p:tagLst>
</file>

<file path=ppt/tags/tag44.xml><?xml version="1.0" encoding="utf-8"?>
<p:tagLst xmlns:p="http://schemas.openxmlformats.org/presentationml/2006/main">
  <p:tag name="KSO_WM_DIAGRAM_VIRTUALLY_FRAME" val="{&quot;height&quot;:253.05,&quot;left&quot;:88.85,&quot;top&quot;:178.4,&quot;width&quot;:772.6}"/>
</p:tagLst>
</file>

<file path=ppt/tags/tag45.xml><?xml version="1.0" encoding="utf-8"?>
<p:tagLst xmlns:p="http://schemas.openxmlformats.org/presentationml/2006/main">
  <p:tag name="RESOURCE_RECORD_KEY" val="{&quot;70&quot;:[3314558,3314605,3312115,3312911,3314570]}"/>
</p:tagLst>
</file>

<file path=ppt/tags/tag46.xml><?xml version="1.0" encoding="utf-8"?>
<p:tagLst xmlns:p="http://schemas.openxmlformats.org/presentationml/2006/main">
  <p:tag name="KSO_WM_DIAGRAM_VIRTUALLY_FRAME" val="{&quot;height&quot;:323.65,&quot;left&quot;:373.85,&quot;top&quot;:158.65,&quot;width&quot;:591.95}"/>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DIAGRAM_VIRTUALLY_FRAME" val="{&quot;height&quot;:540,&quot;left&quot;:214.05,&quot;top&quot;:49.825,&quot;width&quot;:960}"/>
</p:tagLst>
</file>

<file path=ppt/tags/tag49.xml><?xml version="1.0" encoding="utf-8"?>
<p:tagLst xmlns:p="http://schemas.openxmlformats.org/presentationml/2006/main">
  <p:tag name="KSO_WM_DIAGRAM_VIRTUALLY_FRAME" val="{&quot;height&quot;:540,&quot;left&quot;:214.05,&quot;top&quot;:49.825,&quot;width&quot;:960}"/>
</p:tagLst>
</file>

<file path=ppt/tags/tag5.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50.xml><?xml version="1.0" encoding="utf-8"?>
<p:tagLst xmlns:p="http://schemas.openxmlformats.org/presentationml/2006/main">
  <p:tag name="KSO_WM_DIAGRAM_VIRTUALLY_FRAME" val="{&quot;height&quot;:540,&quot;left&quot;:214.05,&quot;top&quot;:49.825,&quot;width&quot;:960}"/>
</p:tagLst>
</file>

<file path=ppt/tags/tag51.xml><?xml version="1.0" encoding="utf-8"?>
<p:tagLst xmlns:p="http://schemas.openxmlformats.org/presentationml/2006/main">
  <p:tag name="KSO_WM_DIAGRAM_VIRTUALLY_FRAME" val="{&quot;height&quot;:540,&quot;left&quot;:214.05,&quot;top&quot;:49.825,&quot;width&quot;:960}"/>
</p:tagLst>
</file>

<file path=ppt/tags/tag52.xml><?xml version="1.0" encoding="utf-8"?>
<p:tagLst xmlns:p="http://schemas.openxmlformats.org/presentationml/2006/main">
  <p:tag name="KSO_WM_DIAGRAM_VIRTUALLY_FRAME" val="{&quot;height&quot;:540,&quot;left&quot;:214.05,&quot;top&quot;:49.825,&quot;width&quot;:960}"/>
</p:tagLst>
</file>

<file path=ppt/tags/tag53.xml><?xml version="1.0" encoding="utf-8"?>
<p:tagLst xmlns:p="http://schemas.openxmlformats.org/presentationml/2006/main">
  <p:tag name="KSO_WM_DIAGRAM_VIRTUALLY_FRAME" val="{&quot;height&quot;:540,&quot;left&quot;:214.05,&quot;top&quot;:49.825,&quot;width&quot;:960}"/>
</p:tagLst>
</file>

<file path=ppt/tags/tag54.xml><?xml version="1.0" encoding="utf-8"?>
<p:tagLst xmlns:p="http://schemas.openxmlformats.org/presentationml/2006/main">
  <p:tag name="KSO_WM_DIAGRAM_VIRTUALLY_FRAME" val="{&quot;height&quot;:422.85,&quot;left&quot;:66.45,&quot;top&quot;:150.55,&quot;width&quot;:795}"/>
</p:tagLst>
</file>

<file path=ppt/tags/tag55.xml><?xml version="1.0" encoding="utf-8"?>
<p:tagLst xmlns:p="http://schemas.openxmlformats.org/presentationml/2006/main">
  <p:tag name="KSO_WM_DIAGRAM_VIRTUALLY_FRAME" val="{&quot;height&quot;:422.85,&quot;left&quot;:66.45,&quot;top&quot;:150.55,&quot;width&quot;:795}"/>
</p:tagLst>
</file>

<file path=ppt/tags/tag56.xml><?xml version="1.0" encoding="utf-8"?>
<p:tagLst xmlns:p="http://schemas.openxmlformats.org/presentationml/2006/main">
  <p:tag name="KSO_WM_DIAGRAM_VIRTUALLY_FRAME" val="{&quot;height&quot;:422.85,&quot;left&quot;:66.45,&quot;top&quot;:150.55,&quot;width&quot;:795}"/>
</p:tagLst>
</file>

<file path=ppt/tags/tag57.xml><?xml version="1.0" encoding="utf-8"?>
<p:tagLst xmlns:p="http://schemas.openxmlformats.org/presentationml/2006/main">
  <p:tag name="KSO_WM_DIAGRAM_VIRTUALLY_FRAME" val="{&quot;height&quot;:422.85,&quot;left&quot;:66.45,&quot;top&quot;:150.55,&quot;width&quot;:795}"/>
</p:tagLst>
</file>

<file path=ppt/tags/tag58.xml><?xml version="1.0" encoding="utf-8"?>
<p:tagLst xmlns:p="http://schemas.openxmlformats.org/presentationml/2006/main">
  <p:tag name="KSO_WM_DIAGRAM_VIRTUALLY_FRAME" val="{&quot;height&quot;:422.85,&quot;left&quot;:66.45,&quot;top&quot;:150.55,&quot;width&quot;:795}"/>
</p:tagLst>
</file>

<file path=ppt/tags/tag59.xml><?xml version="1.0" encoding="utf-8"?>
<p:tagLst xmlns:p="http://schemas.openxmlformats.org/presentationml/2006/main">
  <p:tag name="KSO_WM_DIAGRAM_VIRTUALLY_FRAME" val="{&quot;height&quot;:422.85,&quot;left&quot;:66.45,&quot;top&quot;:150.55,&quot;width&quot;:795}"/>
</p:tagLst>
</file>

<file path=ppt/tags/tag6.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60.xml><?xml version="1.0" encoding="utf-8"?>
<p:tagLst xmlns:p="http://schemas.openxmlformats.org/presentationml/2006/main">
  <p:tag name="KSO_WM_DIAGRAM_VIRTUALLY_FRAME" val="{&quot;height&quot;:310.6,&quot;left&quot;:133,&quot;top&quot;:201.95,&quot;width&quot;:727.3}"/>
</p:tagLst>
</file>

<file path=ppt/tags/tag61.xml><?xml version="1.0" encoding="utf-8"?>
<p:tagLst xmlns:p="http://schemas.openxmlformats.org/presentationml/2006/main">
  <p:tag name="KSO_WM_DIAGRAM_VIRTUALLY_FRAME" val="{&quot;height&quot;:310.6,&quot;left&quot;:133,&quot;top&quot;:201.95,&quot;width&quot;:727.3}"/>
</p:tagLst>
</file>

<file path=ppt/tags/tag62.xml><?xml version="1.0" encoding="utf-8"?>
<p:tagLst xmlns:p="http://schemas.openxmlformats.org/presentationml/2006/main">
  <p:tag name="KSO_WM_DIAGRAM_VIRTUALLY_FRAME" val="{&quot;height&quot;:310.6,&quot;left&quot;:133,&quot;top&quot;:201.95,&quot;width&quot;:727.3}"/>
</p:tagLst>
</file>

<file path=ppt/tags/tag63.xml><?xml version="1.0" encoding="utf-8"?>
<p:tagLst xmlns:p="http://schemas.openxmlformats.org/presentationml/2006/main">
  <p:tag name="KSO_WM_DIAGRAM_VIRTUALLY_FRAME" val="{&quot;height&quot;:310.6,&quot;left&quot;:133,&quot;top&quot;:201.95,&quot;width&quot;:727.3}"/>
</p:tagLst>
</file>

<file path=ppt/tags/tag64.xml><?xml version="1.0" encoding="utf-8"?>
<p:tagLst xmlns:p="http://schemas.openxmlformats.org/presentationml/2006/main">
  <p:tag name="KSO_WM_DIAGRAM_VIRTUALLY_FRAME" val="{&quot;height&quot;:310.6,&quot;left&quot;:133,&quot;top&quot;:201.95,&quot;width&quot;:727.3}"/>
</p:tagLst>
</file>

<file path=ppt/tags/tag65.xml><?xml version="1.0" encoding="utf-8"?>
<p:tagLst xmlns:p="http://schemas.openxmlformats.org/presentationml/2006/main">
  <p:tag name="KSO_WM_DIAGRAM_VIRTUALLY_FRAME" val="{&quot;height&quot;:310.6,&quot;left&quot;:133,&quot;top&quot;:201.95,&quot;width&quot;:727.3}"/>
</p:tagLst>
</file>

<file path=ppt/tags/tag66.xml><?xml version="1.0" encoding="utf-8"?>
<p:tagLst xmlns:p="http://schemas.openxmlformats.org/presentationml/2006/main">
  <p:tag name="KSO_WM_DIAGRAM_VIRTUALLY_FRAME" val="{&quot;height&quot;:310.6,&quot;left&quot;:133,&quot;top&quot;:201.95,&quot;width&quot;:727.3}"/>
</p:tagLst>
</file>

<file path=ppt/tags/tag67.xml><?xml version="1.0" encoding="utf-8"?>
<p:tagLst xmlns:p="http://schemas.openxmlformats.org/presentationml/2006/main">
  <p:tag name="KSO_WM_DIAGRAM_VIRTUALLY_FRAME" val="{&quot;height&quot;:310.6,&quot;left&quot;:133,&quot;top&quot;:201.95,&quot;width&quot;:727.3}"/>
</p:tagLst>
</file>

<file path=ppt/tags/tag68.xml><?xml version="1.0" encoding="utf-8"?>
<p:tagLst xmlns:p="http://schemas.openxmlformats.org/presentationml/2006/main">
  <p:tag name="KSO_WM_DIAGRAM_VIRTUALLY_FRAME" val="{&quot;height&quot;:431.45007874015744,&quot;left&quot;:46.1,&quot;top&quot;:60.2,&quot;width&quot;:869.5}"/>
</p:tagLst>
</file>

<file path=ppt/tags/tag69.xml><?xml version="1.0" encoding="utf-8"?>
<p:tagLst xmlns:p="http://schemas.openxmlformats.org/presentationml/2006/main">
  <p:tag name="KSO_WM_DIAGRAM_VIRTUALLY_FRAME" val="{&quot;height&quot;:431.45007874015744,&quot;left&quot;:46.1,&quot;top&quot;:60.2,&quot;width&quot;:869.5}"/>
</p:tagLst>
</file>

<file path=ppt/tags/tag7.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70.xml><?xml version="1.0" encoding="utf-8"?>
<p:tagLst xmlns:p="http://schemas.openxmlformats.org/presentationml/2006/main">
  <p:tag name="KSO_WM_DIAGRAM_VIRTUALLY_FRAME" val="{&quot;height&quot;:431.45007874015744,&quot;left&quot;:46.1,&quot;top&quot;:60.2,&quot;width&quot;:869.5}"/>
</p:tagLst>
</file>

<file path=ppt/tags/tag71.xml><?xml version="1.0" encoding="utf-8"?>
<p:tagLst xmlns:p="http://schemas.openxmlformats.org/presentationml/2006/main">
  <p:tag name="KSO_WM_DIAGRAM_VIRTUALLY_FRAME" val="{&quot;height&quot;:431.45007874015744,&quot;left&quot;:46.1,&quot;top&quot;:60.2,&quot;width&quot;:869.5}"/>
</p:tagLst>
</file>

<file path=ppt/tags/tag72.xml><?xml version="1.0" encoding="utf-8"?>
<p:tagLst xmlns:p="http://schemas.openxmlformats.org/presentationml/2006/main">
  <p:tag name="KSO_WM_DIAGRAM_VIRTUALLY_FRAME" val="{&quot;height&quot;:431.45007874015744,&quot;left&quot;:46.1,&quot;top&quot;:60.2,&quot;width&quot;:869.5}"/>
</p:tagLst>
</file>

<file path=ppt/tags/tag73.xml><?xml version="1.0" encoding="utf-8"?>
<p:tagLst xmlns:p="http://schemas.openxmlformats.org/presentationml/2006/main">
  <p:tag name="KSO_WM_DIAGRAM_VIRTUALLY_FRAME" val="{&quot;height&quot;:431.45007874015744,&quot;left&quot;:46.1,&quot;top&quot;:60.2,&quot;width&quot;:869.5}"/>
</p:tagLst>
</file>

<file path=ppt/tags/tag74.xml><?xml version="1.0" encoding="utf-8"?>
<p:tagLst xmlns:p="http://schemas.openxmlformats.org/presentationml/2006/main">
  <p:tag name="KSO_WM_DIAGRAM_VIRTUALLY_FRAME" val="{&quot;height&quot;:431.45007874015744,&quot;left&quot;:46.1,&quot;top&quot;:60.2,&quot;width&quot;:869.5}"/>
</p:tagLst>
</file>

<file path=ppt/tags/tag75.xml><?xml version="1.0" encoding="utf-8"?>
<p:tagLst xmlns:p="http://schemas.openxmlformats.org/presentationml/2006/main">
  <p:tag name="KSO_WM_DIAGRAM_VIRTUALLY_FRAME" val="{&quot;height&quot;:431.45007874015744,&quot;left&quot;:46.1,&quot;top&quot;:60.2,&quot;width&quot;:869.5}"/>
</p:tagLst>
</file>

<file path=ppt/tags/tag76.xml><?xml version="1.0" encoding="utf-8"?>
<p:tagLst xmlns:p="http://schemas.openxmlformats.org/presentationml/2006/main">
  <p:tag name="KSO_WM_DIAGRAM_VIRTUALLY_FRAME" val="{&quot;height&quot;:431.45007874015744,&quot;left&quot;:46.1,&quot;top&quot;:60.2,&quot;width&quot;:869.5}"/>
</p:tagLst>
</file>

<file path=ppt/tags/tag77.xml><?xml version="1.0" encoding="utf-8"?>
<p:tagLst xmlns:p="http://schemas.openxmlformats.org/presentationml/2006/main">
  <p:tag name="KSO_WM_DIAGRAM_VIRTUALLY_FRAME" val="{&quot;height&quot;:431.45007874015744,&quot;left&quot;:46.1,&quot;top&quot;:60.2,&quot;width&quot;:869.5}"/>
</p:tagLst>
</file>

<file path=ppt/tags/tag78.xml><?xml version="1.0" encoding="utf-8"?>
<p:tagLst xmlns:p="http://schemas.openxmlformats.org/presentationml/2006/main">
  <p:tag name="KSO_WM_DIAGRAM_VIRTUALLY_FRAME" val="{&quot;height&quot;:431.45007874015744,&quot;left&quot;:46.1,&quot;top&quot;:60.2,&quot;width&quot;:869.5}"/>
</p:tagLst>
</file>

<file path=ppt/tags/tag79.xml><?xml version="1.0" encoding="utf-8"?>
<p:tagLst xmlns:p="http://schemas.openxmlformats.org/presentationml/2006/main">
  <p:tag name="KSO_WM_DIAGRAM_VIRTUALLY_FRAME" val="{&quot;height&quot;:431.45007874015744,&quot;left&quot;:46.1,&quot;top&quot;:60.2,&quot;width&quot;:869.5}"/>
</p:tagLst>
</file>

<file path=ppt/tags/tag8.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80.xml><?xml version="1.0" encoding="utf-8"?>
<p:tagLst xmlns:p="http://schemas.openxmlformats.org/presentationml/2006/main">
  <p:tag name="KSO_WM_DIAGRAM_VIRTUALLY_FRAME" val="{&quot;height&quot;:431.45007874015744,&quot;left&quot;:46.1,&quot;top&quot;:60.2,&quot;width&quot;:869.5}"/>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SPECIAL_SOURCE" val="bdnull"/>
</p:tagLst>
</file>

<file path=ppt/tags/tag84.xml><?xml version="1.0" encoding="utf-8"?>
<p:tagLst xmlns:p="http://schemas.openxmlformats.org/presentationml/2006/main">
  <p:tag name="KSO_WM_BEAUTIFY_FLAG" val="#wm#"/>
  <p:tag name="KSO_WM_TEMPLATE_CATEGORY" val="custom"/>
  <p:tag name="KSO_WM_TEMPLATE_INDEX" val="20187308"/>
</p:tagLst>
</file>

<file path=ppt/tags/tag85.xml><?xml version="1.0" encoding="utf-8"?>
<p:tagLst xmlns:p="http://schemas.openxmlformats.org/presentationml/2006/main">
  <p:tag name="KSO_WM_DIAGRAM_VIRTUALLY_FRAME" val="{&quot;height&quot;:353.1,&quot;left&quot;:497.65,&quot;top&quot;:141.75,&quot;width&quot;:353.45}"/>
</p:tagLst>
</file>

<file path=ppt/tags/tag86.xml><?xml version="1.0" encoding="utf-8"?>
<p:tagLst xmlns:p="http://schemas.openxmlformats.org/presentationml/2006/main">
  <p:tag name="KSO_WM_DIAGRAM_VIRTUALLY_FRAME" val="{&quot;height&quot;:353.1,&quot;left&quot;:497.65,&quot;top&quot;:141.75,&quot;width&quot;:353.45}"/>
</p:tagLst>
</file>

<file path=ppt/tags/tag87.xml><?xml version="1.0" encoding="utf-8"?>
<p:tagLst xmlns:p="http://schemas.openxmlformats.org/presentationml/2006/main">
  <p:tag name="KSO_WM_DIAGRAM_VIRTUALLY_FRAME" val="{&quot;height&quot;:353.1,&quot;left&quot;:497.65,&quot;top&quot;:141.75,&quot;width&quot;:353.45}"/>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DIAGRAM_VIRTUALLY_FRAME" val="{&quot;height&quot;:309.46409448818895,&quot;left&quot;:476.49173228346456,&quot;top&quot;:177.1,&quot;width&quot;:324.75826771653544}"/>
</p:tagLst>
</file>

<file path=ppt/tags/tag9.xml><?xml version="1.0" encoding="utf-8"?>
<p:tagLst xmlns:p="http://schemas.openxmlformats.org/presentationml/2006/main">
  <p:tag name="KSO_WM_DIAGRAM_VIRTUALLY_FRAME" val="{&quot;height&quot;:127.2303937007874,&quot;left&quot;:185.34007874015748,&quot;top&quot;:242.4262992125984,&quot;width&quot;:727.3990551181103}"/>
</p:tagLst>
</file>

<file path=ppt/tags/tag90.xml><?xml version="1.0" encoding="utf-8"?>
<p:tagLst xmlns:p="http://schemas.openxmlformats.org/presentationml/2006/main">
  <p:tag name="KSO_WM_DIAGRAM_VIRTUALLY_FRAME" val="{&quot;height&quot;:309.46409448818895,&quot;left&quot;:476.49173228346456,&quot;top&quot;:177.1,&quot;width&quot;:324.75826771653544}"/>
</p:tagLst>
</file>

<file path=ppt/tags/tag91.xml><?xml version="1.0" encoding="utf-8"?>
<p:tagLst xmlns:p="http://schemas.openxmlformats.org/presentationml/2006/main">
  <p:tag name="KSO_WM_DIAGRAM_VIRTUALLY_FRAME" val="{&quot;height&quot;:309.46409448818895,&quot;left&quot;:476.49173228346456,&quot;top&quot;:177.1,&quot;width&quot;:324.75826771653544}"/>
</p:tagLst>
</file>

<file path=ppt/tags/tag92.xml><?xml version="1.0" encoding="utf-8"?>
<p:tagLst xmlns:p="http://schemas.openxmlformats.org/presentationml/2006/main">
  <p:tag name="KSO_WM_DIAGRAM_VIRTUALLY_FRAME" val="{&quot;height&quot;:309.46409448818895,&quot;left&quot;:476.49173228346456,&quot;top&quot;:177.1,&quot;width&quot;:324.75826771653544}"/>
</p:tagLst>
</file>

<file path=ppt/tags/tag93.xml><?xml version="1.0" encoding="utf-8"?>
<p:tagLst xmlns:p="http://schemas.openxmlformats.org/presentationml/2006/main">
  <p:tag name="KSO_WM_DIAGRAM_VIRTUALLY_FRAME" val="{&quot;height&quot;:309.46409448818895,&quot;left&quot;:476.49173228346456,&quot;top&quot;:177.1,&quot;width&quot;:324.75826771653544}"/>
</p:tagLst>
</file>

<file path=ppt/tags/tag94.xml><?xml version="1.0" encoding="utf-8"?>
<p:tagLst xmlns:p="http://schemas.openxmlformats.org/presentationml/2006/main">
  <p:tag name="KSO_WM_DIAGRAM_VIRTUALLY_FRAME" val="{&quot;height&quot;:309.46409448818895,&quot;left&quot;:476.49173228346456,&quot;top&quot;:177.1,&quot;width&quot;:324.75826771653544}"/>
</p:tagLst>
</file>

<file path=ppt/tags/tag95.xml><?xml version="1.0" encoding="utf-8"?>
<p:tagLst xmlns:p="http://schemas.openxmlformats.org/presentationml/2006/main">
  <p:tag name="KSO_WM_DIAGRAM_VIRTUALLY_FRAME" val="{&quot;height&quot;:353.1,&quot;left&quot;:497.65,&quot;top&quot;:141.75,&quot;width&quot;:353.45}"/>
</p:tagLst>
</file>

<file path=ppt/tags/tag96.xml><?xml version="1.0" encoding="utf-8"?>
<p:tagLst xmlns:p="http://schemas.openxmlformats.org/presentationml/2006/main">
  <p:tag name="KSO_WM_DIAGRAM_VIRTUALLY_FRAME" val="{&quot;height&quot;:353.1,&quot;left&quot;:497.65,&quot;top&quot;:141.75,&quot;width&quot;:353.45}"/>
</p:tagLst>
</file>

<file path=ppt/tags/tag97.xml><?xml version="1.0" encoding="utf-8"?>
<p:tagLst xmlns:p="http://schemas.openxmlformats.org/presentationml/2006/main">
  <p:tag name="KSO_WM_DIAGRAM_VIRTUALLY_FRAME" val="{&quot;height&quot;:353.1,&quot;left&quot;:497.65,&quot;top&quot;:141.75,&quot;width&quot;:353.45}"/>
</p:tagLst>
</file>

<file path=ppt/tags/tag98.xml><?xml version="1.0" encoding="utf-8"?>
<p:tagLst xmlns:p="http://schemas.openxmlformats.org/presentationml/2006/main">
  <p:tag name="KSO_WM_DIAGRAM_VIRTUALLY_FRAME" val="{&quot;height&quot;:304.6,&quot;left&quot;:79.55,&quot;top&quot;:157.55,&quot;width&quot;:413.45}"/>
</p:tagLst>
</file>

<file path=ppt/tags/tag99.xml><?xml version="1.0" encoding="utf-8"?>
<p:tagLst xmlns:p="http://schemas.openxmlformats.org/presentationml/2006/main">
  <p:tag name="KSO_WM_DIAGRAM_VIRTUALLY_FRAME" val="{&quot;height&quot;:304.6,&quot;left&quot;:79.55,&quot;top&quot;:157.55,&quot;width&quot;:413.4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xkvktdj">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p53pne0">
      <a:majorFont>
        <a:latin typeface="阿里巴巴普惠体 L"/>
        <a:ea typeface="阿里巴巴普惠体 L"/>
        <a:cs typeface=""/>
      </a:majorFont>
      <a:minorFont>
        <a:latin typeface="阿里巴巴普惠体 L"/>
        <a:ea typeface="阿里巴巴普惠体 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汉仪雅酷黑 55W"/>
        <a:ea typeface=""/>
        <a:cs typeface=""/>
        <a:font script="Jpan" typeface="游ゴシック Light"/>
        <a:font script="Hang" typeface="맑은 고딕"/>
        <a:font script="Hans" typeface="汉仪雅酷黑 55W"/>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雅酷黑 55W"/>
        <a:ea typeface=""/>
        <a:cs typeface=""/>
        <a:font script="Jpan" typeface="游ゴシック"/>
        <a:font script="Hang" typeface="맑은 고딕"/>
        <a:font script="Hans" typeface="汉仪雅酷黑 55W"/>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7195</Words>
  <Application>WPS 演示</Application>
  <PresentationFormat>宽屏</PresentationFormat>
  <Paragraphs>722</Paragraphs>
  <Slides>39</Slides>
  <Notes>8</Notes>
  <HiddenSlides>0</HiddenSlides>
  <MMClips>0</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39</vt:i4>
      </vt:variant>
    </vt:vector>
  </HeadingPairs>
  <TitlesOfParts>
    <vt:vector size="58" baseType="lpstr">
      <vt:lpstr>Arial</vt:lpstr>
      <vt:lpstr>宋体</vt:lpstr>
      <vt:lpstr>Wingdings</vt:lpstr>
      <vt:lpstr>幼圆</vt:lpstr>
      <vt:lpstr>汉仪雅酷黑 55W</vt:lpstr>
      <vt:lpstr>黑体</vt:lpstr>
      <vt:lpstr>微软雅黑</vt:lpstr>
      <vt:lpstr>庞门正道标题体</vt:lpstr>
      <vt:lpstr>汉仪粗宋简</vt:lpstr>
      <vt:lpstr>Calibri</vt:lpstr>
      <vt:lpstr>Arial Unicode MS</vt:lpstr>
      <vt:lpstr>Wingdings</vt:lpstr>
      <vt:lpstr>方正仿宋_GBK</vt:lpstr>
      <vt:lpstr>阿里巴巴普惠体 L</vt:lpstr>
      <vt:lpstr>Segoe Print</vt:lpstr>
      <vt:lpstr>1_Office 主题</vt:lpstr>
      <vt:lpstr>1_Office 主题​​</vt:lpstr>
      <vt:lpstr>WPS</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尘电</dc:creator>
  <cp:lastModifiedBy>麒麟（蜜都运营）</cp:lastModifiedBy>
  <cp:revision>57</cp:revision>
  <dcterms:created xsi:type="dcterms:W3CDTF">2017-11-09T01:47:00Z</dcterms:created>
  <dcterms:modified xsi:type="dcterms:W3CDTF">2024-12-11T08:42:08Z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KSOTemplateUUID">
    <vt:lpwstr>v1.0_mb_2Zsd3GW7D/n3GIuYrwlHfQ==</vt:lpwstr>
  </property>
  <property fmtid="{D5CDD505-2E9C-101B-9397-08002B2CF9AE}" pid="4" name="ICV">
    <vt:lpwstr>89A7F2C0FBB64595A1EAF2D0879048AC_13</vt:lpwstr>
  </property>
</Properties>
</file>