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37.svg" ContentType="image/svg+xml"/>
  <Override PartName="/ppt/media/image49.svg" ContentType="image/svg+xml"/>
  <Override PartName="/ppt/media/image5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74" r:id="rId4"/>
  </p:sldMasterIdLst>
  <p:notesMasterIdLst>
    <p:notesMasterId r:id="rId34"/>
  </p:notesMasterIdLst>
  <p:sldIdLst>
    <p:sldId id="333" r:id="rId5"/>
    <p:sldId id="606" r:id="rId6"/>
    <p:sldId id="337" r:id="rId7"/>
    <p:sldId id="613" r:id="rId8"/>
    <p:sldId id="612" r:id="rId9"/>
    <p:sldId id="610" r:id="rId10"/>
    <p:sldId id="338" r:id="rId11"/>
    <p:sldId id="368" r:id="rId12"/>
    <p:sldId id="350" r:id="rId13"/>
    <p:sldId id="341" r:id="rId14"/>
    <p:sldId id="437" r:id="rId15"/>
    <p:sldId id="554" r:id="rId16"/>
    <p:sldId id="517" r:id="rId17"/>
    <p:sldId id="551" r:id="rId18"/>
    <p:sldId id="518" r:id="rId19"/>
    <p:sldId id="536" r:id="rId20"/>
    <p:sldId id="439" r:id="rId21"/>
    <p:sldId id="344" r:id="rId22"/>
    <p:sldId id="616" r:id="rId23"/>
    <p:sldId id="608" r:id="rId24"/>
    <p:sldId id="345" r:id="rId25"/>
    <p:sldId id="346" r:id="rId26"/>
    <p:sldId id="347" r:id="rId27"/>
    <p:sldId id="348" r:id="rId28"/>
    <p:sldId id="352" r:id="rId29"/>
    <p:sldId id="519" r:id="rId30"/>
    <p:sldId id="617" r:id="rId31"/>
    <p:sldId id="349" r:id="rId32"/>
    <p:sldId id="615" r:id="rId33"/>
  </p:sldIdLst>
  <p:sldSz cx="12192000" cy="6858000"/>
  <p:notesSz cx="6858000" cy="9144000"/>
  <p:embeddedFontLst>
    <p:embeddedFont>
      <p:font typeface="微软雅黑" panose="020B0503020204020204" pitchFamily="34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等线" panose="02010600030101010101" charset="-122"/>
      <p:regular r:id="rId44"/>
    </p:embeddedFont>
    <p:embeddedFont>
      <p:font typeface="等线 Light" panose="02010600030101010101" charset="-122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  <p:cmAuthor id="2" name="作者" initials="A" lastIdx="1" clrIdx="1"/>
  <p:cmAuthor id="4" name="王习习" initials="王" lastIdx="2" clrIdx="0"/>
  <p:cmAuthor id="5" name="Mia Vida Villanueva" initials="M" lastIdx="1" clrIdx="0"/>
  <p:cmAuthor id="6" name="1206988966@qq.com" initials="1" lastIdx="1" clrIdx="2"/>
  <p:cmAuthor id="7" name="姜伟光" initials="姜" lastIdx="1" clrIdx="0"/>
  <p:cmAuthor id="8" name="宋洁然" initials="宋" lastIdx="2" clrIdx="1"/>
  <p:cmAuthor id="9" name="ming qiu" initials="m" lastIdx="17" clrIdx="1"/>
  <p:cmAuthor id="0" name="微软用户" initials="微软用户" lastIdx="0" clrIdx="0"/>
  <p:cmAuthor id="3" name="Administrat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BD85"/>
    <a:srgbClr val="C8AB64"/>
    <a:srgbClr val="FF9900"/>
    <a:srgbClr val="FFFFFF"/>
    <a:srgbClr val="3898BE"/>
    <a:srgbClr val="FBFBFC"/>
    <a:srgbClr val="57ACCD"/>
    <a:srgbClr val="769B6E"/>
    <a:srgbClr val="719F51"/>
    <a:srgbClr val="DEC2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4660"/>
  </p:normalViewPr>
  <p:slideViewPr>
    <p:cSldViewPr snapToGrid="0">
      <p:cViewPr>
        <p:scale>
          <a:sx n="100" d="100"/>
          <a:sy n="100" d="100"/>
        </p:scale>
        <p:origin x="1916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6" Type="http://schemas.openxmlformats.org/officeDocument/2006/relationships/tags" Target="tags/tag185.xml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.fntdata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.png"/><Relationship Id="rId3" Type="http://schemas.openxmlformats.org/officeDocument/2006/relationships/image" Target="../media/image9.png"/><Relationship Id="rId2" Type="http://schemas.openxmlformats.org/officeDocument/2006/relationships/tags" Target="../tags/tag59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image" Target="../media/image21.png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24.xml"/><Relationship Id="rId12" Type="http://schemas.openxmlformats.org/officeDocument/2006/relationships/image" Target="../media/image3.png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image" Target="../media/image9.png"/><Relationship Id="rId3" Type="http://schemas.openxmlformats.org/officeDocument/2006/relationships/tags" Target="../tags/tag68.xml"/><Relationship Id="rId26" Type="http://schemas.openxmlformats.org/officeDocument/2006/relationships/slideLayout" Target="../slideLayouts/slideLayout24.xml"/><Relationship Id="rId25" Type="http://schemas.openxmlformats.org/officeDocument/2006/relationships/tags" Target="../tags/tag89.xml"/><Relationship Id="rId24" Type="http://schemas.openxmlformats.org/officeDocument/2006/relationships/tags" Target="../tags/tag88.xml"/><Relationship Id="rId23" Type="http://schemas.openxmlformats.org/officeDocument/2006/relationships/tags" Target="../tags/tag87.xml"/><Relationship Id="rId22" Type="http://schemas.openxmlformats.org/officeDocument/2006/relationships/tags" Target="../tags/tag86.xml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image" Target="../media/image22.jpeg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7" Type="http://schemas.openxmlformats.org/officeDocument/2006/relationships/slideLayout" Target="../slideLayouts/slideLayout25.xml"/><Relationship Id="rId26" Type="http://schemas.openxmlformats.org/officeDocument/2006/relationships/image" Target="../media/image3.png"/><Relationship Id="rId25" Type="http://schemas.openxmlformats.org/officeDocument/2006/relationships/image" Target="../media/image23.png"/><Relationship Id="rId24" Type="http://schemas.openxmlformats.org/officeDocument/2006/relationships/image" Target="../media/image9.png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9.png"/><Relationship Id="rId4" Type="http://schemas.openxmlformats.org/officeDocument/2006/relationships/tags" Target="../tags/tag113.xml"/><Relationship Id="rId3" Type="http://schemas.openxmlformats.org/officeDocument/2006/relationships/image" Target="../media/image24.jpeg"/><Relationship Id="rId24" Type="http://schemas.openxmlformats.org/officeDocument/2006/relationships/slideLayout" Target="../slideLayouts/slideLayout24.xml"/><Relationship Id="rId23" Type="http://schemas.openxmlformats.org/officeDocument/2006/relationships/image" Target="../media/image3.png"/><Relationship Id="rId22" Type="http://schemas.openxmlformats.org/officeDocument/2006/relationships/image" Target="../media/image28.png"/><Relationship Id="rId21" Type="http://schemas.openxmlformats.org/officeDocument/2006/relationships/tags" Target="../tags/tag126.xml"/><Relationship Id="rId20" Type="http://schemas.openxmlformats.org/officeDocument/2006/relationships/image" Target="../media/image27.png"/><Relationship Id="rId2" Type="http://schemas.openxmlformats.org/officeDocument/2006/relationships/tags" Target="../tags/tag112.xml"/><Relationship Id="rId19" Type="http://schemas.openxmlformats.org/officeDocument/2006/relationships/tags" Target="../tags/tag125.xml"/><Relationship Id="rId18" Type="http://schemas.openxmlformats.org/officeDocument/2006/relationships/image" Target="../media/image26.png"/><Relationship Id="rId17" Type="http://schemas.openxmlformats.org/officeDocument/2006/relationships/tags" Target="../tags/tag124.xml"/><Relationship Id="rId16" Type="http://schemas.openxmlformats.org/officeDocument/2006/relationships/image" Target="../media/image25.png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2" Type="http://schemas.openxmlformats.org/officeDocument/2006/relationships/slideLayout" Target="../slideLayouts/slideLayout25.xml"/><Relationship Id="rId21" Type="http://schemas.openxmlformats.org/officeDocument/2006/relationships/image" Target="../media/image9.png"/><Relationship Id="rId20" Type="http://schemas.openxmlformats.org/officeDocument/2006/relationships/tags" Target="../tags/tag142.xml"/><Relationship Id="rId2" Type="http://schemas.openxmlformats.org/officeDocument/2006/relationships/tags" Target="../tags/tag127.xml"/><Relationship Id="rId19" Type="http://schemas.openxmlformats.org/officeDocument/2006/relationships/image" Target="../media/image31.png"/><Relationship Id="rId18" Type="http://schemas.openxmlformats.org/officeDocument/2006/relationships/tags" Target="../tags/tag141.xml"/><Relationship Id="rId17" Type="http://schemas.openxmlformats.org/officeDocument/2006/relationships/image" Target="../media/image30.png"/><Relationship Id="rId16" Type="http://schemas.openxmlformats.org/officeDocument/2006/relationships/tags" Target="../tags/tag140.xml"/><Relationship Id="rId15" Type="http://schemas.openxmlformats.org/officeDocument/2006/relationships/image" Target="../media/image29.png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tags" Target="../tags/tag143.xml"/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7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image" Target="../media/image35.png"/><Relationship Id="rId4" Type="http://schemas.openxmlformats.org/officeDocument/2006/relationships/tags" Target="../tags/tag157.xml"/><Relationship Id="rId3" Type="http://schemas.openxmlformats.org/officeDocument/2006/relationships/image" Target="../media/image9.png"/><Relationship Id="rId2" Type="http://schemas.openxmlformats.org/officeDocument/2006/relationships/tags" Target="../tags/tag156.xml"/><Relationship Id="rId12" Type="http://schemas.openxmlformats.org/officeDocument/2006/relationships/slideLayout" Target="../slideLayouts/slideLayout24.xml"/><Relationship Id="rId11" Type="http://schemas.openxmlformats.org/officeDocument/2006/relationships/image" Target="../media/image37.svg"/><Relationship Id="rId10" Type="http://schemas.openxmlformats.org/officeDocument/2006/relationships/image" Target="../media/image36.pn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image" Target="../media/image8.png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9.png"/><Relationship Id="rId21" Type="http://schemas.openxmlformats.org/officeDocument/2006/relationships/tags" Target="../tags/tag16.xml"/><Relationship Id="rId20" Type="http://schemas.openxmlformats.org/officeDocument/2006/relationships/tags" Target="../tags/tag15.xml"/><Relationship Id="rId2" Type="http://schemas.openxmlformats.org/officeDocument/2006/relationships/image" Target="../media/image5.png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tags" Target="../tags/tag163.xml"/><Relationship Id="rId3" Type="http://schemas.openxmlformats.org/officeDocument/2006/relationships/image" Target="../media/image9.png"/><Relationship Id="rId2" Type="http://schemas.openxmlformats.org/officeDocument/2006/relationships/tags" Target="../tags/tag162.xml"/><Relationship Id="rId1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tags" Target="../tags/tag165.xml"/><Relationship Id="rId4" Type="http://schemas.openxmlformats.org/officeDocument/2006/relationships/image" Target="../media/image40.png"/><Relationship Id="rId3" Type="http://schemas.openxmlformats.org/officeDocument/2006/relationships/tags" Target="../tags/tag164.xml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tags" Target="../tags/tag169.xml"/><Relationship Id="rId7" Type="http://schemas.openxmlformats.org/officeDocument/2006/relationships/image" Target="../media/image46.png"/><Relationship Id="rId6" Type="http://schemas.openxmlformats.org/officeDocument/2006/relationships/tags" Target="../tags/tag168.xml"/><Relationship Id="rId5" Type="http://schemas.openxmlformats.org/officeDocument/2006/relationships/image" Target="../media/image45.png"/><Relationship Id="rId4" Type="http://schemas.openxmlformats.org/officeDocument/2006/relationships/tags" Target="../tags/tag167.xml"/><Relationship Id="rId3" Type="http://schemas.openxmlformats.org/officeDocument/2006/relationships/image" Target="../media/image9.png"/><Relationship Id="rId2" Type="http://schemas.openxmlformats.org/officeDocument/2006/relationships/tags" Target="../tags/tag166.xml"/><Relationship Id="rId16" Type="http://schemas.openxmlformats.org/officeDocument/2006/relationships/slideLayout" Target="../slideLayouts/slideLayout24.xml"/><Relationship Id="rId15" Type="http://schemas.openxmlformats.org/officeDocument/2006/relationships/image" Target="../media/image51.svg"/><Relationship Id="rId14" Type="http://schemas.openxmlformats.org/officeDocument/2006/relationships/image" Target="../media/image50.png"/><Relationship Id="rId13" Type="http://schemas.openxmlformats.org/officeDocument/2006/relationships/tags" Target="../tags/tag171.xml"/><Relationship Id="rId12" Type="http://schemas.openxmlformats.org/officeDocument/2006/relationships/image" Target="../media/image49.svg"/><Relationship Id="rId11" Type="http://schemas.openxmlformats.org/officeDocument/2006/relationships/image" Target="../media/image48.png"/><Relationship Id="rId10" Type="http://schemas.openxmlformats.org/officeDocument/2006/relationships/tags" Target="../tags/tag170.xml"/><Relationship Id="rId1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image" Target="../media/image61.png"/><Relationship Id="rId7" Type="http://schemas.openxmlformats.org/officeDocument/2006/relationships/tags" Target="../tags/tag174.xml"/><Relationship Id="rId6" Type="http://schemas.openxmlformats.org/officeDocument/2006/relationships/image" Target="../media/image60.png"/><Relationship Id="rId5" Type="http://schemas.openxmlformats.org/officeDocument/2006/relationships/tags" Target="../tags/tag173.xml"/><Relationship Id="rId4" Type="http://schemas.openxmlformats.org/officeDocument/2006/relationships/image" Target="../media/image9.png"/><Relationship Id="rId3" Type="http://schemas.openxmlformats.org/officeDocument/2006/relationships/image" Target="../media/image59.png"/><Relationship Id="rId21" Type="http://schemas.openxmlformats.org/officeDocument/2006/relationships/slideLayout" Target="../slideLayouts/slideLayout24.xml"/><Relationship Id="rId20" Type="http://schemas.openxmlformats.org/officeDocument/2006/relationships/image" Target="../media/image64.png"/><Relationship Id="rId2" Type="http://schemas.openxmlformats.org/officeDocument/2006/relationships/tags" Target="../tags/tag172.xml"/><Relationship Id="rId19" Type="http://schemas.openxmlformats.org/officeDocument/2006/relationships/tags" Target="../tags/tag183.xml"/><Relationship Id="rId18" Type="http://schemas.openxmlformats.org/officeDocument/2006/relationships/tags" Target="../tags/tag182.xml"/><Relationship Id="rId17" Type="http://schemas.openxmlformats.org/officeDocument/2006/relationships/tags" Target="../tags/tag18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image" Target="../media/image63.png"/><Relationship Id="rId11" Type="http://schemas.openxmlformats.org/officeDocument/2006/relationships/tags" Target="../tags/tag176.xml"/><Relationship Id="rId10" Type="http://schemas.openxmlformats.org/officeDocument/2006/relationships/image" Target="../media/image62.png"/><Relationship Id="rId1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184.xml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9.png"/><Relationship Id="rId18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image" Target="../media/image11.png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image" Target="../media/image9.png"/><Relationship Id="rId2" Type="http://schemas.openxmlformats.org/officeDocument/2006/relationships/tags" Target="../tags/tag31.xml"/><Relationship Id="rId12" Type="http://schemas.openxmlformats.org/officeDocument/2006/relationships/slideLayout" Target="../slideLayouts/slideLayout24.xml"/><Relationship Id="rId11" Type="http://schemas.openxmlformats.org/officeDocument/2006/relationships/tags" Target="../tags/tag37.xml"/><Relationship Id="rId10" Type="http://schemas.openxmlformats.org/officeDocument/2006/relationships/image" Target="../media/image12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.png"/><Relationship Id="rId3" Type="http://schemas.openxmlformats.org/officeDocument/2006/relationships/tags" Target="../tags/tag38.xml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../media/image14.png"/><Relationship Id="rId7" Type="http://schemas.openxmlformats.org/officeDocument/2006/relationships/tags" Target="../tags/tag42.xml"/><Relationship Id="rId6" Type="http://schemas.openxmlformats.org/officeDocument/2006/relationships/image" Target="../media/image13.png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9.png"/><Relationship Id="rId16" Type="http://schemas.openxmlformats.org/officeDocument/2006/relationships/slideLayout" Target="../slideLayouts/slideLayout24.xml"/><Relationship Id="rId15" Type="http://schemas.openxmlformats.org/officeDocument/2006/relationships/image" Target="../media/image17.png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image" Target="../media/image16.png"/><Relationship Id="rId11" Type="http://schemas.openxmlformats.org/officeDocument/2006/relationships/tags" Target="../tags/tag44.xml"/><Relationship Id="rId10" Type="http://schemas.openxmlformats.org/officeDocument/2006/relationships/image" Target="../media/image15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24.xml"/><Relationship Id="rId12" Type="http://schemas.openxmlformats.org/officeDocument/2006/relationships/image" Target="../media/image3.png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42000">
              <a:srgbClr val="6ACCF2"/>
            </a:gs>
            <a:gs pos="100000">
              <a:srgbClr val="2497EA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http://photo-static-api.fotomore.com/creative/vcg/400/new/VCG211291812640.jpg?uid=386&amp;timestamp=1711004656&amp;sign=125ed51106863077ea45bceecc63c9ec" descr="海滩上贝壳的特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75145"/>
          </a:xfrm>
          <a:prstGeom prst="rect">
            <a:avLst/>
          </a:prstGeom>
        </p:spPr>
      </p:pic>
      <p:pic>
        <p:nvPicPr>
          <p:cNvPr id="11" name="图片 10" descr="9b13b4ce3dabc581317db7cbfdd1ee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165" y="521335"/>
            <a:ext cx="2830830" cy="16833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28795" y="2424430"/>
            <a:ext cx="7476490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MIDOU蜜都</a:t>
            </a:r>
            <a:r>
              <a:rPr lang="en-US" altLang="zh-CN" sz="4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</a:t>
            </a:r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清透防晒喷雾</a:t>
            </a:r>
            <a:endParaRPr lang="zh-CN" altLang="en-US" sz="4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SPF50+ PA+++</a:t>
            </a:r>
            <a:endParaRPr lang="zh-CN" altLang="en-US" sz="44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06465" y="4359910"/>
            <a:ext cx="438340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沙滩级高倍防晒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全天守候日晒美肌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-15240" y="247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89191" y="6387175"/>
            <a:ext cx="2247902" cy="398780"/>
          </a:xfrm>
          <a:prstGeom prst="rect">
            <a:avLst/>
          </a:prstGeom>
          <a:gradFill>
            <a:gsLst>
              <a:gs pos="93000">
                <a:srgbClr val="C4E1FF"/>
              </a:gs>
              <a:gs pos="100000">
                <a:srgbClr val="98BEFC"/>
              </a:gs>
            </a:gsLst>
            <a:lin ang="5400000" scaled="1"/>
          </a:gra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dist"/>
            <a:r>
              <a:rPr lang="zh-CN" altLang="en-US" sz="2000" b="1" dirty="0">
                <a:solidFill>
                  <a:schemeClr val="bg1"/>
                </a:solidFill>
                <a:latin typeface="汉仪润圆-75W" panose="00020600040101010101" pitchFamily="18" charset="-122"/>
                <a:ea typeface="汉仪润圆-75W" panose="00020600040101010101" pitchFamily="18" charset="-122"/>
              </a:rPr>
              <a:t>主讲导师：丁</a:t>
            </a:r>
            <a:r>
              <a:rPr lang="zh-CN" altLang="en-US" sz="2000" b="1" dirty="0">
                <a:solidFill>
                  <a:schemeClr val="bg1"/>
                </a:solidFill>
                <a:latin typeface="汉仪润圆-75W" panose="00020600040101010101" pitchFamily="18" charset="-122"/>
                <a:ea typeface="汉仪润圆-75W" panose="00020600040101010101" pitchFamily="18" charset="-122"/>
              </a:rPr>
              <a:t>漫</a:t>
            </a:r>
            <a:endParaRPr lang="zh-CN" altLang="en-US" sz="2000" b="1" dirty="0">
              <a:solidFill>
                <a:schemeClr val="bg1"/>
              </a:solidFill>
              <a:latin typeface="汉仪润圆-75W" panose="00020600040101010101" pitchFamily="18" charset="-122"/>
              <a:ea typeface="汉仪润圆-75W" panose="00020600040101010101" pitchFamily="18" charset="-122"/>
            </a:endParaRPr>
          </a:p>
        </p:txBody>
      </p:sp>
      <p:pic>
        <p:nvPicPr>
          <p:cNvPr id="7" name="图片 6" descr="微信图片_20250325095823"/>
          <p:cNvPicPr>
            <a:picLocks noChangeAspect="1"/>
          </p:cNvPicPr>
          <p:nvPr/>
        </p:nvPicPr>
        <p:blipFill>
          <a:blip r:embed="rId3"/>
          <a:srcRect l="16239" t="6191" r="14747" b="2809"/>
          <a:stretch>
            <a:fillRect/>
          </a:stretch>
        </p:blipFill>
        <p:spPr>
          <a:xfrm>
            <a:off x="513715" y="551815"/>
            <a:ext cx="1536700" cy="5080635"/>
          </a:xfrm>
          <a:prstGeom prst="rect">
            <a:avLst/>
          </a:prstGeom>
        </p:spPr>
      </p:pic>
      <p:pic>
        <p:nvPicPr>
          <p:cNvPr id="8" name="图片 7" descr="微信图片_20250325095823"/>
          <p:cNvPicPr>
            <a:picLocks noChangeAspect="1"/>
          </p:cNvPicPr>
          <p:nvPr/>
        </p:nvPicPr>
        <p:blipFill>
          <a:blip r:embed="rId3"/>
          <a:srcRect l="16239" t="6191" r="14747" b="2809"/>
          <a:stretch>
            <a:fillRect/>
          </a:stretch>
        </p:blipFill>
        <p:spPr>
          <a:xfrm>
            <a:off x="1767840" y="931545"/>
            <a:ext cx="1536700" cy="5080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>
            <p:custDataLst>
              <p:tags r:id="rId2"/>
            </p:custDataLst>
          </p:nvPr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16" name="圆角矩形 15"/>
          <p:cNvSpPr/>
          <p:nvPr/>
        </p:nvSpPr>
        <p:spPr>
          <a:xfrm>
            <a:off x="912495" y="1844675"/>
            <a:ext cx="10079990" cy="431038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9825" y="647700"/>
            <a:ext cx="68326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defTabSz="914400">
              <a:tabLst>
                <a:tab pos="3133725" algn="l"/>
              </a:tabLst>
            </a:pPr>
            <a:r>
              <a:rPr lang="zh-CN" altLang="en-US" sz="3200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多重防晒体系架构，增效高倍防晒力</a:t>
            </a:r>
            <a:endParaRPr lang="zh-CN" altLang="en-US" sz="3200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200150" y="1917065"/>
            <a:ext cx="10688320" cy="3879215"/>
            <a:chOff x="2003" y="2543"/>
            <a:chExt cx="16832" cy="6109"/>
          </a:xfrm>
        </p:grpSpPr>
        <p:sp>
          <p:nvSpPr>
            <p:cNvPr id="3" name="文本框 2"/>
            <p:cNvSpPr txBox="1"/>
            <p:nvPr/>
          </p:nvSpPr>
          <p:spPr>
            <a:xfrm>
              <a:off x="2117" y="3019"/>
              <a:ext cx="2509" cy="1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40000"/>
                      <a:lumOff val="60000"/>
                    </a:schemeClr>
                  </a:solidFill>
                </a14:hiddenFill>
              </a:ext>
            </a:extLst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2000" u="sng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化学防晒</a:t>
              </a:r>
              <a:endParaRPr lang="zh-CN" altLang="en-US" sz="2000" u="sng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117" y="5173"/>
              <a:ext cx="250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txBody>
            <a:bodyPr wrap="square" rtlCol="0" anchor="ctr" anchorCtr="0">
              <a:noAutofit/>
            </a:bodyPr>
            <a:p>
              <a:pPr algn="ctr"/>
              <a:r>
                <a:rPr lang="zh-CN" sz="2000" u="sng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物理防晒</a:t>
              </a:r>
              <a:endParaRPr lang="zh-CN" sz="2000" u="sng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003" y="7441"/>
              <a:ext cx="2507" cy="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2000" u="sng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生物防御</a:t>
              </a:r>
              <a:endParaRPr lang="zh-CN" altLang="en-US" sz="2000" u="sng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虚尾箭头 7"/>
            <p:cNvSpPr/>
            <p:nvPr/>
          </p:nvSpPr>
          <p:spPr>
            <a:xfrm>
              <a:off x="5518" y="3112"/>
              <a:ext cx="1383" cy="700"/>
            </a:xfrm>
            <a:prstGeom prst="stripedRightArrow">
              <a:avLst/>
            </a:prstGeom>
            <a:gradFill>
              <a:gsLst>
                <a:gs pos="0">
                  <a:srgbClr val="FBE55E"/>
                </a:gs>
                <a:gs pos="100000">
                  <a:srgbClr val="EA3F32"/>
                </a:gs>
              </a:gsLst>
              <a:lin ang="882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虚尾箭头 6"/>
            <p:cNvSpPr/>
            <p:nvPr/>
          </p:nvSpPr>
          <p:spPr>
            <a:xfrm>
              <a:off x="5405" y="7433"/>
              <a:ext cx="1383" cy="700"/>
            </a:xfrm>
            <a:prstGeom prst="stripedRightArrow">
              <a:avLst/>
            </a:prstGeom>
            <a:gradFill>
              <a:gsLst>
                <a:gs pos="0">
                  <a:srgbClr val="FBE55E"/>
                </a:gs>
                <a:gs pos="100000">
                  <a:srgbClr val="EA3F32"/>
                </a:gs>
              </a:gsLst>
              <a:lin ang="882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虚尾箭头 9"/>
            <p:cNvSpPr/>
            <p:nvPr/>
          </p:nvSpPr>
          <p:spPr>
            <a:xfrm>
              <a:off x="5400" y="5317"/>
              <a:ext cx="1383" cy="700"/>
            </a:xfrm>
            <a:prstGeom prst="stripedRightArrow">
              <a:avLst/>
            </a:prstGeom>
            <a:gradFill>
              <a:gsLst>
                <a:gs pos="0">
                  <a:srgbClr val="FBE55E"/>
                </a:gs>
                <a:gs pos="100000">
                  <a:srgbClr val="EA3F32"/>
                </a:gs>
              </a:gsLst>
              <a:lin ang="882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559" y="2543"/>
              <a:ext cx="8770" cy="1521"/>
            </a:xfrm>
            <a:prstGeom prst="rect">
              <a:avLst/>
            </a:prstGeom>
            <a:noFill/>
            <a:ln w="28575">
              <a:solidFill>
                <a:srgbClr val="000000">
                  <a:alpha val="0"/>
                </a:srgbClr>
              </a:solidFill>
              <a:prstDash val="dashDot"/>
            </a:ln>
          </p:spPr>
          <p:txBody>
            <a:bodyPr wrap="square" rtlCol="0" anchor="ctr" anchorCtr="0">
              <a:noAutofit/>
            </a:bodyPr>
            <a:p>
              <a:pPr indent="0" algn="l">
                <a:buFont typeface="Arial" panose="020B0604020202020204" pitchFamily="34" charset="0"/>
                <a:buNone/>
              </a:pPr>
              <a:r>
                <a:rPr lang="en-US" altLang="zh-CN" sz="1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奥克立林、</a:t>
              </a:r>
              <a:r>
                <a:rPr lang="en-US" altLang="zh-CN" sz="1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甲氧基肉桂酸乙基己酯</a:t>
              </a:r>
              <a:r>
                <a:rPr lang="zh-CN" altLang="en-US" sz="1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、水杨酸乙基己酯、苯基苯并咪唑磺酸、</a:t>
              </a:r>
              <a:endPara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559" y="5317"/>
              <a:ext cx="8315" cy="531"/>
            </a:xfrm>
            <a:prstGeom prst="rect">
              <a:avLst/>
            </a:prstGeom>
            <a:noFill/>
            <a:ln w="28575">
              <a:solidFill>
                <a:srgbClr val="000000">
                  <a:alpha val="0"/>
                </a:srgbClr>
              </a:solidFill>
              <a:prstDash val="dashDot"/>
            </a:ln>
          </p:spPr>
          <p:txBody>
            <a:bodyPr wrap="square" rtlCol="0">
              <a:spAutoFit/>
            </a:bodyPr>
            <a:p>
              <a:pPr indent="0" algn="l"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纳米级</a:t>
              </a:r>
              <a:r>
                <a:rPr lang="en-US" altLang="zh-CN" sz="1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sz="1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二氧化钛</a:t>
              </a:r>
              <a:endPara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559" y="7441"/>
              <a:ext cx="6898" cy="531"/>
            </a:xfrm>
            <a:prstGeom prst="rect">
              <a:avLst/>
            </a:prstGeom>
            <a:noFill/>
            <a:ln w="28575">
              <a:solidFill>
                <a:srgbClr val="000000">
                  <a:alpha val="0"/>
                </a:srgbClr>
              </a:solidFill>
              <a:prstDash val="dashDot"/>
            </a:ln>
          </p:spPr>
          <p:txBody>
            <a:bodyPr wrap="square" rtlCol="0">
              <a:spAutoFit/>
            </a:bodyPr>
            <a:p>
              <a:pPr indent="0" algn="l">
                <a:buFont typeface="Arial" panose="020B0604020202020204" pitchFamily="34" charset="0"/>
                <a:buNone/>
              </a:pPr>
              <a:r>
                <a:rPr lang="en-US" altLang="zh-CN" sz="1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西藏苜蓝茵  </a:t>
              </a:r>
              <a:r>
                <a:rPr lang="zh-CN" altLang="en-US" sz="1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生育酚</a:t>
              </a:r>
              <a:r>
                <a:rPr lang="en-US" altLang="zh-CN" sz="1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（维生素 E）</a:t>
              </a:r>
              <a:endPara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646" y="4040"/>
              <a:ext cx="1118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u="sng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多维防御</a:t>
              </a:r>
              <a:r>
                <a:rPr lang="en-US" altLang="zh-CN" sz="1600" u="sng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UVA/UVB ,</a:t>
              </a:r>
              <a:r>
                <a:rPr lang="zh-CN" altLang="en-US" sz="1600" u="sng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防止肌肤晒伤、晒黑、晒红，建立高效防晒矩阵</a:t>
              </a:r>
              <a:endParaRPr lang="zh-CN" altLang="en-US" sz="1600" u="sng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559" y="5967"/>
              <a:ext cx="969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u="sng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精选最安全温和物理防晒剂，精研配比，更温和</a:t>
              </a:r>
              <a:r>
                <a:rPr lang="zh-CN" altLang="en-US" sz="1600" u="sng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呵护，避免假白，闷痘</a:t>
              </a:r>
              <a:endParaRPr lang="zh-CN" altLang="en-US" sz="1600" u="sng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446" y="8121"/>
              <a:ext cx="845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u="sng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防御紫外线，避免晒伤，晒</a:t>
              </a:r>
              <a:r>
                <a:rPr lang="zh-CN" altLang="en-US" sz="1600" u="sng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红，防蓝光损伤</a:t>
              </a:r>
              <a:endParaRPr lang="zh-CN" altLang="en-US" sz="1600" u="sng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微信图片_20250325095823"/>
          <p:cNvPicPr>
            <a:picLocks noChangeAspect="1"/>
          </p:cNvPicPr>
          <p:nvPr/>
        </p:nvPicPr>
        <p:blipFill>
          <a:blip r:embed="rId4"/>
          <a:srcRect l="16239" t="6191" r="14747" b="2809"/>
          <a:stretch>
            <a:fillRect/>
          </a:stretch>
        </p:blipFill>
        <p:spPr>
          <a:xfrm>
            <a:off x="195580" y="3559175"/>
            <a:ext cx="969010" cy="3204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195695" y="5104130"/>
            <a:ext cx="4950460" cy="1621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  <a:buClrTx/>
              <a:buSzTx/>
              <a:buNone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可有效保护皮肤免受UVA和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UVB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照射损伤，降低在阳光下暴露造成的长期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刺激，防止皮肤过早的光老化和色素沉积，达到高倍防晒防护效果。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00000"/>
              </a:lnSpc>
              <a:buClrTx/>
              <a:buSzTx/>
              <a:buNone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00000"/>
              </a:lnSpc>
              <a:buClrTx/>
              <a:buSzTx/>
              <a:buNone/>
            </a:pPr>
            <a:r>
              <a: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多维防御UVA/UVB ,防止肌肤晒伤、晒黑、晒红，建立高效防晒矩阵</a:t>
            </a:r>
            <a:endParaRPr lang="zh-CN" altLang="en-US" sz="14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00000"/>
              </a:lnSpc>
              <a:buClrTx/>
              <a:buSzTx/>
              <a:buNone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7495" t="11532" r="5015" b="56883"/>
          <a:stretch>
            <a:fillRect/>
          </a:stretch>
        </p:blipFill>
        <p:spPr>
          <a:xfrm>
            <a:off x="945515" y="1814830"/>
            <a:ext cx="4950460" cy="2262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7629" t="50330" r="4881" b="18095"/>
          <a:stretch>
            <a:fillRect/>
          </a:stretch>
        </p:blipFill>
        <p:spPr>
          <a:xfrm>
            <a:off x="6195695" y="1803400"/>
            <a:ext cx="4950460" cy="2261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45515" y="5104130"/>
            <a:ext cx="4951730" cy="880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纳米级别，粉质细腻，添加于在防晒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喷雾中能够起到物理防晒抗紫外线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UVA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UVB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，同时还有物理美白的作用，而且不会对皮肤造成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刺激。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 u="sng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精选最安全温和物理防晒剂，精研配比，避免假白，闷痘</a:t>
            </a:r>
            <a:endParaRPr lang="zh-CN" altLang="en-US" sz="1400" b="1" u="sng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 b="1" u="sng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945515" y="4090670"/>
            <a:ext cx="4951095" cy="80518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物理防晒剂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】二氧化钛（纳米级）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6195695" y="4085590"/>
            <a:ext cx="4951095" cy="80518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【多重化学防晒剂】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甲氧基肉桂酸乙基己酯，水杨酸乙基己酯，奥克立林、苯基苯并咪唑磺酸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3" name="文本框 92"/>
          <p:cNvSpPr txBox="1"/>
          <p:nvPr>
            <p:custDataLst>
              <p:tags r:id="rId10"/>
            </p:custDataLst>
          </p:nvPr>
        </p:nvSpPr>
        <p:spPr>
          <a:xfrm>
            <a:off x="3734435" y="560070"/>
            <a:ext cx="5962015" cy="5219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26ACD3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Tx/>
            </a:pP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广谱高倍防晒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---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物理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&amp;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化学防晒剂</a:t>
            </a:r>
            <a:endParaRPr lang="zh-CN" altLang="en-US" sz="2800" b="1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cxnSp>
        <p:nvCxnSpPr>
          <p:cNvPr id="3" name="直接连接符 2"/>
          <p:cNvCxnSpPr/>
          <p:nvPr>
            <p:custDataLst>
              <p:tags r:id="rId11"/>
            </p:custDataLst>
          </p:nvPr>
        </p:nvCxnSpPr>
        <p:spPr>
          <a:xfrm>
            <a:off x="5704205" y="1301750"/>
            <a:ext cx="720090" cy="825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微信图片_20250325095823"/>
          <p:cNvPicPr>
            <a:picLocks noChangeAspect="1"/>
          </p:cNvPicPr>
          <p:nvPr/>
        </p:nvPicPr>
        <p:blipFill>
          <a:blip r:embed="rId12"/>
          <a:srcRect l="16239" t="6191" r="14747" b="2809"/>
          <a:stretch>
            <a:fillRect/>
          </a:stretch>
        </p:blipFill>
        <p:spPr>
          <a:xfrm>
            <a:off x="120650" y="4090035"/>
            <a:ext cx="796925" cy="2635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6" name="http://photo-static-api.fotomore.com/creative/vcg/400/version23/VCG41184105882.jpg?uid=386&amp;timestamp=1712648481&amp;sign=89c03777cbd849981d479629f9d38c21" descr="蓝色的平衡"/>
          <p:cNvPicPr>
            <a:picLocks noChangeAspect="1"/>
          </p:cNvPicPr>
          <p:nvPr/>
        </p:nvPicPr>
        <p:blipFill>
          <a:blip r:embed="rId2"/>
          <a:srcRect l="52293" r="34390"/>
          <a:stretch>
            <a:fillRect/>
          </a:stretch>
        </p:blipFill>
        <p:spPr>
          <a:xfrm>
            <a:off x="224790" y="0"/>
            <a:ext cx="310515" cy="6858000"/>
          </a:xfrm>
          <a:prstGeom prst="rect">
            <a:avLst/>
          </a:prstGeom>
        </p:spPr>
      </p:pic>
      <p:sp>
        <p:nvSpPr>
          <p:cNvPr id="9" name="object 2"/>
          <p:cNvSpPr/>
          <p:nvPr>
            <p:custDataLst>
              <p:tags r:id="rId3"/>
            </p:custDataLst>
          </p:nvPr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3" name="文本框 92"/>
          <p:cNvSpPr txBox="1"/>
          <p:nvPr>
            <p:custDataLst>
              <p:tags r:id="rId5"/>
            </p:custDataLst>
          </p:nvPr>
        </p:nvSpPr>
        <p:spPr>
          <a:xfrm>
            <a:off x="3131820" y="520065"/>
            <a:ext cx="5962015" cy="5219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26ACD3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Tx/>
            </a:pP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清透防护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持久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润泽</a:t>
            </a:r>
            <a:endParaRPr lang="zh-CN" altLang="en-US" sz="2800" b="1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624580" y="1296670"/>
            <a:ext cx="52400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细密喷雾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高倍防晒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持久防护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细腻清爽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4843780" y="1191260"/>
            <a:ext cx="2537460" cy="10795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701040" y="2209800"/>
            <a:ext cx="2412365" cy="3524885"/>
            <a:chOff x="968" y="3750"/>
            <a:chExt cx="4405" cy="5551"/>
          </a:xfrm>
        </p:grpSpPr>
        <p:sp>
          <p:nvSpPr>
            <p:cNvPr id="2" name="椭圆 1"/>
            <p:cNvSpPr/>
            <p:nvPr>
              <p:custDataLst>
                <p:tags r:id="rId7"/>
              </p:custDataLst>
            </p:nvPr>
          </p:nvSpPr>
          <p:spPr>
            <a:xfrm>
              <a:off x="2435" y="3750"/>
              <a:ext cx="1635" cy="147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latin typeface="汉仪正圆-55W" panose="00020600040101010101" charset="-122"/>
                  <a:ea typeface="汉仪正圆-55W" panose="00020600040101010101" charset="-122"/>
                </a:rPr>
                <a:t>01</a:t>
              </a:r>
              <a:endParaRPr lang="en-US" altLang="zh-CN" sz="28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8"/>
              </p:custDataLst>
            </p:nvPr>
          </p:nvSpPr>
          <p:spPr>
            <a:xfrm>
              <a:off x="2080" y="5805"/>
              <a:ext cx="2392" cy="699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360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°无死角</a:t>
              </a:r>
              <a:endParaRPr lang="zh-CN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9"/>
              </p:custDataLst>
            </p:nvPr>
          </p:nvSpPr>
          <p:spPr>
            <a:xfrm>
              <a:off x="968" y="6321"/>
              <a:ext cx="4405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精选特制广角泵头，可</a:t>
              </a:r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360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°旋转随心喷，给肌肤</a:t>
              </a:r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360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°无死角防护，使用更简单，更方便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10"/>
              </p:custDataLst>
            </p:nvPr>
          </p:nvSpPr>
          <p:spPr>
            <a:xfrm>
              <a:off x="2060" y="9119"/>
              <a:ext cx="2220" cy="18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>
            <p:custDataLst>
              <p:tags r:id="rId11"/>
            </p:custDataLst>
          </p:nvPr>
        </p:nvGrpSpPr>
        <p:grpSpPr>
          <a:xfrm>
            <a:off x="3279140" y="2209800"/>
            <a:ext cx="2393950" cy="3524885"/>
            <a:chOff x="968" y="3750"/>
            <a:chExt cx="4405" cy="5551"/>
          </a:xfrm>
        </p:grpSpPr>
        <p:sp>
          <p:nvSpPr>
            <p:cNvPr id="10" name="椭圆 9"/>
            <p:cNvSpPr/>
            <p:nvPr>
              <p:custDataLst>
                <p:tags r:id="rId12"/>
              </p:custDataLst>
            </p:nvPr>
          </p:nvSpPr>
          <p:spPr>
            <a:xfrm>
              <a:off x="2413" y="3750"/>
              <a:ext cx="1695" cy="147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latin typeface="汉仪正圆-55W" panose="00020600040101010101" charset="-122"/>
                  <a:ea typeface="汉仪正圆-55W" panose="00020600040101010101" charset="-122"/>
                </a:rPr>
                <a:t>02</a:t>
              </a:r>
              <a:endParaRPr lang="en-US" altLang="zh-CN" sz="28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2064" y="5802"/>
              <a:ext cx="2151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快速成膜</a:t>
              </a:r>
              <a:endParaRPr lang="zh-CN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968" y="6321"/>
              <a:ext cx="4405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秒快速成膜，亲肤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无感，不假白，不油腻、不闷痘、无刺激，清爽舒适</a:t>
              </a:r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0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肤感，而且隐形贴肤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5"/>
              </p:custDataLst>
            </p:nvPr>
          </p:nvSpPr>
          <p:spPr>
            <a:xfrm>
              <a:off x="2060" y="9119"/>
              <a:ext cx="2220" cy="18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>
            <p:custDataLst>
              <p:tags r:id="rId16"/>
            </p:custDataLst>
          </p:nvPr>
        </p:nvGrpSpPr>
        <p:grpSpPr>
          <a:xfrm>
            <a:off x="6234564" y="2209800"/>
            <a:ext cx="2477636" cy="3524885"/>
            <a:chOff x="1183" y="3750"/>
            <a:chExt cx="4190" cy="5551"/>
          </a:xfrm>
        </p:grpSpPr>
        <p:sp>
          <p:nvSpPr>
            <p:cNvPr id="15" name="椭圆 14"/>
            <p:cNvSpPr/>
            <p:nvPr>
              <p:custDataLst>
                <p:tags r:id="rId17"/>
              </p:custDataLst>
            </p:nvPr>
          </p:nvSpPr>
          <p:spPr>
            <a:xfrm>
              <a:off x="2435" y="3750"/>
              <a:ext cx="1626" cy="147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latin typeface="汉仪正圆-55W" panose="00020600040101010101" charset="-122"/>
                  <a:ea typeface="汉仪正圆-55W" panose="00020600040101010101" charset="-122"/>
                </a:rPr>
                <a:t>03</a:t>
              </a:r>
              <a:endParaRPr lang="en-US" altLang="zh-CN" sz="28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2159" y="5802"/>
              <a:ext cx="2054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如雾轻薄</a:t>
              </a:r>
              <a:endParaRPr lang="zh-CN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1183" y="6321"/>
              <a:ext cx="4190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0.03mm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雾状小分子，喷洒均匀，一喷成膜，高级防护，不怕晒伤、晒黑、晒老，层层守护肌肤</a:t>
              </a: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>
                <a:lnSpc>
                  <a:spcPct val="200000"/>
                </a:lnSpc>
              </a:pP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20"/>
              </p:custDataLst>
            </p:nvPr>
          </p:nvSpPr>
          <p:spPr>
            <a:xfrm>
              <a:off x="2060" y="9119"/>
              <a:ext cx="2220" cy="18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>
            <p:custDataLst>
              <p:tags r:id="rId21"/>
            </p:custDataLst>
          </p:nvPr>
        </p:nvGrpSpPr>
        <p:grpSpPr>
          <a:xfrm>
            <a:off x="9068266" y="2209800"/>
            <a:ext cx="2495084" cy="3524885"/>
            <a:chOff x="980" y="3750"/>
            <a:chExt cx="4393" cy="5551"/>
          </a:xfrm>
        </p:grpSpPr>
        <p:sp>
          <p:nvSpPr>
            <p:cNvPr id="20" name="椭圆 19"/>
            <p:cNvSpPr/>
            <p:nvPr>
              <p:custDataLst>
                <p:tags r:id="rId22"/>
              </p:custDataLst>
            </p:nvPr>
          </p:nvSpPr>
          <p:spPr>
            <a:xfrm>
              <a:off x="2435" y="3750"/>
              <a:ext cx="1604" cy="147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latin typeface="汉仪正圆-55W" panose="00020600040101010101" charset="-122"/>
                  <a:ea typeface="汉仪正圆-55W" panose="00020600040101010101" charset="-122"/>
                </a:rPr>
                <a:t>04</a:t>
              </a:r>
              <a:endParaRPr lang="en-US" altLang="zh-CN" sz="28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2222" y="5802"/>
              <a:ext cx="220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清爽细腻</a:t>
              </a:r>
              <a:endParaRPr lang="zh-CN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4"/>
              </p:custDataLst>
            </p:nvPr>
          </p:nvSpPr>
          <p:spPr>
            <a:xfrm>
              <a:off x="980" y="6321"/>
              <a:ext cx="4393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使用感清爽细腻，肌肤水润透亮不拔干，上妆即隐形，持久防晒，更稳定，更亲肤，多维抵御光老化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5"/>
              </p:custDataLst>
            </p:nvPr>
          </p:nvSpPr>
          <p:spPr>
            <a:xfrm>
              <a:off x="2060" y="9119"/>
              <a:ext cx="2220" cy="18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V="1">
            <a:off x="0" y="539755"/>
            <a:ext cx="1016000" cy="45719"/>
          </a:xfrm>
          <a:prstGeom prst="rect">
            <a:avLst/>
          </a:prstGeom>
          <a:solidFill>
            <a:srgbClr val="8B4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 flipH="1">
            <a:off x="-128715" y="217553"/>
            <a:ext cx="690126" cy="1359777"/>
            <a:chOff x="3581400" y="-2307772"/>
            <a:chExt cx="2079171" cy="4096657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3581400" y="-290286"/>
              <a:ext cx="2079171" cy="2079171"/>
            </a:xfrm>
            <a:prstGeom prst="line">
              <a:avLst/>
            </a:prstGeom>
            <a:ln>
              <a:solidFill>
                <a:srgbClr val="CB943E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581400" y="-1299029"/>
              <a:ext cx="2079171" cy="2079171"/>
            </a:xfrm>
            <a:prstGeom prst="line">
              <a:avLst/>
            </a:prstGeom>
            <a:ln>
              <a:solidFill>
                <a:srgbClr val="CB943E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3581400" y="-2307772"/>
              <a:ext cx="2079171" cy="2079171"/>
            </a:xfrm>
            <a:prstGeom prst="line">
              <a:avLst/>
            </a:prstGeom>
            <a:ln>
              <a:solidFill>
                <a:srgbClr val="CB943E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>
            <p:custDataLst>
              <p:tags r:id="rId2"/>
            </p:custDataLst>
          </p:nvPr>
        </p:nvGrpSpPr>
        <p:grpSpPr>
          <a:xfrm>
            <a:off x="1075987" y="1743822"/>
            <a:ext cx="9947952" cy="3787873"/>
            <a:chOff x="926444" y="1714701"/>
            <a:chExt cx="11040787" cy="4203991"/>
          </a:xfrm>
        </p:grpSpPr>
        <p:sp>
          <p:nvSpPr>
            <p:cNvPr id="13" name="文本框 12"/>
            <p:cNvSpPr txBox="1"/>
            <p:nvPr>
              <p:custDataLst>
                <p:tags r:id="rId3"/>
              </p:custDataLst>
            </p:nvPr>
          </p:nvSpPr>
          <p:spPr>
            <a:xfrm>
              <a:off x="8777531" y="1714701"/>
              <a:ext cx="3189700" cy="510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温和养肤</a:t>
              </a:r>
              <a:endParaRPr lang="zh-CN" altLang="en-US" sz="2400" b="1" i="0" dirty="0">
                <a:effectLst/>
                <a:latin typeface="汉仪中宋简" panose="02010600000101010101" pitchFamily="2" charset="-122"/>
                <a:ea typeface="汉仪中宋简" panose="02010600000101010101" pitchFamily="2" charset="-122"/>
                <a:sym typeface="汉仪中宋简" panose="02010600000101010101" pitchFamily="2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8652489" y="2379546"/>
              <a:ext cx="3314700" cy="1535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多重保湿因子＋精纯养肤成分，实力呵护，在防晒隔离的同时养护肌肤，舒润晒后肌肤，保持肌肤水润健康状态</a:t>
              </a:r>
              <a:endParaRPr lang="en-US" altLang="zh-CN" sz="1400" dirty="0">
                <a:latin typeface="汉仪旗黑X1-55W" panose="00020600040101010101" pitchFamily="18" charset="-122"/>
                <a:ea typeface="汉仪旗黑X1-55W" panose="00020600040101010101" pitchFamily="18" charset="-122"/>
                <a:sym typeface="汉仪旗黑X1-55W" panose="00020600040101010101" pitchFamily="18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986769" y="2209798"/>
              <a:ext cx="10980462" cy="2446019"/>
              <a:chOff x="986769" y="2209798"/>
              <a:chExt cx="10980462" cy="2446019"/>
            </a:xfrm>
          </p:grpSpPr>
          <p:sp>
            <p:nvSpPr>
              <p:cNvPr id="2" name="矩形 1"/>
              <p:cNvSpPr/>
              <p:nvPr>
                <p:custDataLst>
                  <p:tags r:id="rId5"/>
                </p:custDataLst>
              </p:nvPr>
            </p:nvSpPr>
            <p:spPr>
              <a:xfrm>
                <a:off x="5276850" y="2228850"/>
                <a:ext cx="2400300" cy="2400300"/>
              </a:xfrm>
              <a:prstGeom prst="rect">
                <a:avLst/>
              </a:prstGeom>
              <a:noFill/>
              <a:ln w="38100">
                <a:solidFill>
                  <a:srgbClr val="8B47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>
                <p:custDataLst>
                  <p:tags r:id="rId6"/>
                </p:custDataLst>
              </p:nvPr>
            </p:nvSpPr>
            <p:spPr>
              <a:xfrm flipV="1">
                <a:off x="986769" y="2209798"/>
                <a:ext cx="10980462" cy="45719"/>
              </a:xfrm>
              <a:prstGeom prst="rect">
                <a:avLst/>
              </a:prstGeom>
              <a:solidFill>
                <a:srgbClr val="8B4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986769" y="4610098"/>
                <a:ext cx="10980462" cy="45719"/>
              </a:xfrm>
              <a:prstGeom prst="rect">
                <a:avLst/>
              </a:prstGeom>
              <a:solidFill>
                <a:srgbClr val="8B4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>
              <p:custDataLst>
                <p:tags r:id="rId8"/>
              </p:custDataLst>
            </p:nvPr>
          </p:nvSpPr>
          <p:spPr>
            <a:xfrm>
              <a:off x="8777531" y="4076901"/>
              <a:ext cx="3189700" cy="510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清爽润泽</a:t>
              </a:r>
              <a:endParaRPr lang="zh-CN" altLang="en-US" sz="2400" b="1" i="0" dirty="0">
                <a:effectLst/>
                <a:latin typeface="汉仪中宋简" panose="02010600000101010101" pitchFamily="2" charset="-122"/>
                <a:ea typeface="汉仪中宋简" panose="02010600000101010101" pitchFamily="2" charset="-122"/>
                <a:sym typeface="汉仪中宋简" panose="02010600000101010101" pitchFamily="2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9"/>
              </p:custDataLst>
            </p:nvPr>
          </p:nvSpPr>
          <p:spPr>
            <a:xfrm>
              <a:off x="8702019" y="4741746"/>
              <a:ext cx="3265170" cy="1176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使用感清爽舒适，凉凉的肤感清爽，</a:t>
              </a:r>
              <a:r>
                <a:rPr 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肤感加倍舒适，</a:t>
              </a:r>
              <a:r>
                <a:rPr 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不粘腻，水润不拔干，快速成膜守护</a:t>
              </a:r>
              <a:r>
                <a:rPr 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肌肤</a:t>
              </a:r>
              <a:endParaRPr lang="en-US" altLang="zh-CN" sz="1400" dirty="0">
                <a:latin typeface="汉仪旗黑X1-55W" panose="00020600040101010101" pitchFamily="18" charset="-122"/>
                <a:ea typeface="汉仪旗黑X1-55W" panose="00020600040101010101" pitchFamily="18" charset="-122"/>
                <a:sym typeface="汉仪旗黑X1-55W" panose="00020600040101010101" pitchFamily="18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0"/>
              </p:custDataLst>
            </p:nvPr>
          </p:nvSpPr>
          <p:spPr>
            <a:xfrm>
              <a:off x="926444" y="1714701"/>
              <a:ext cx="3189700" cy="510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高倍耐晒</a:t>
              </a:r>
              <a:endParaRPr lang="zh-CN" altLang="en-US" sz="2400" b="1" i="0" dirty="0">
                <a:effectLst/>
                <a:latin typeface="汉仪中宋简" panose="02010600000101010101" pitchFamily="2" charset="-122"/>
                <a:ea typeface="汉仪中宋简" panose="02010600000101010101" pitchFamily="2" charset="-122"/>
                <a:sym typeface="汉仪中宋简" panose="02010600000101010101" pitchFamily="2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1"/>
              </p:custDataLst>
            </p:nvPr>
          </p:nvSpPr>
          <p:spPr>
            <a:xfrm>
              <a:off x="926444" y="2379546"/>
              <a:ext cx="3313430" cy="1176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SPF50+ PA+++，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12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小时长效防晒，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8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倍防护力，真正做到</a:t>
              </a:r>
              <a:r>
                <a:rPr 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防晒黑、防晒老、防晒伤，暴晒也不怕</a:t>
              </a:r>
              <a:endParaRPr lang="en-US" altLang="zh-CN" sz="1400" dirty="0">
                <a:latin typeface="汉仪旗黑X1-55W" panose="00020600040101010101" pitchFamily="18" charset="-122"/>
                <a:ea typeface="汉仪旗黑X1-55W" panose="00020600040101010101" pitchFamily="18" charset="-122"/>
                <a:sym typeface="汉仪旗黑X1-55W" panose="00020600040101010101" pitchFamily="18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12"/>
              </p:custDataLst>
            </p:nvPr>
          </p:nvSpPr>
          <p:spPr>
            <a:xfrm>
              <a:off x="926444" y="4076901"/>
              <a:ext cx="3189700" cy="510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广谱防护</a:t>
              </a:r>
              <a:endParaRPr lang="zh-CN" altLang="en-US" sz="2400" b="1" i="0" dirty="0">
                <a:effectLst/>
                <a:latin typeface="汉仪中宋简" panose="02010600000101010101" pitchFamily="2" charset="-122"/>
                <a:ea typeface="汉仪中宋简" panose="02010600000101010101" pitchFamily="2" charset="-122"/>
                <a:sym typeface="汉仪中宋简" panose="02010600000101010101" pitchFamily="2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3"/>
              </p:custDataLst>
            </p:nvPr>
          </p:nvSpPr>
          <p:spPr>
            <a:xfrm>
              <a:off x="926444" y="4741746"/>
              <a:ext cx="3190240" cy="1176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多效合一，高能抵御全波段</a:t>
              </a:r>
              <a:r>
                <a:rPr lang="en-US" altLang="zh-CN" sz="14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UV</a:t>
              </a:r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，稳定抵御光老更润养，防晒更高效、更持久、更服帖</a:t>
              </a:r>
              <a:endParaRPr lang="en-US" altLang="zh-CN" sz="1400" dirty="0">
                <a:latin typeface="汉仪旗黑X1-55W" panose="00020600040101010101" pitchFamily="18" charset="-122"/>
                <a:ea typeface="汉仪旗黑X1-55W" panose="00020600040101010101" pitchFamily="18" charset="-122"/>
                <a:sym typeface="汉仪旗黑X1-55W" panose="00020600040101010101" pitchFamily="18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4"/>
              </p:custDataLst>
            </p:nvPr>
          </p:nvSpPr>
          <p:spPr>
            <a:xfrm>
              <a:off x="4271504" y="1714701"/>
              <a:ext cx="980526" cy="510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CB943E"/>
                  </a:solidFill>
                  <a:latin typeface="汉仪中宋简" panose="02010600000101010101" pitchFamily="2" charset="-122"/>
                  <a:ea typeface="汉仪中宋简" panose="02010600000101010101" pitchFamily="2" charset="-122"/>
                  <a:sym typeface="汉仪中宋简" panose="02010600000101010101" pitchFamily="2" charset="-122"/>
                </a:rPr>
                <a:t>01</a:t>
              </a:r>
              <a:endParaRPr lang="zh-CN" altLang="en-US" sz="2400" b="1" i="0" dirty="0">
                <a:solidFill>
                  <a:srgbClr val="CB943E"/>
                </a:solidFill>
                <a:effectLst/>
                <a:latin typeface="汉仪中宋简" panose="02010600000101010101" pitchFamily="2" charset="-122"/>
                <a:ea typeface="汉仪中宋简" panose="02010600000101010101" pitchFamily="2" charset="-122"/>
                <a:sym typeface="汉仪中宋简" panose="02010600000101010101" pitchFamily="2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5"/>
              </p:custDataLst>
            </p:nvPr>
          </p:nvSpPr>
          <p:spPr>
            <a:xfrm>
              <a:off x="4271504" y="4076901"/>
              <a:ext cx="980526" cy="510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CB943E"/>
                  </a:solidFill>
                  <a:latin typeface="汉仪中宋简" panose="02010600000101010101" pitchFamily="2" charset="-122"/>
                  <a:ea typeface="汉仪中宋简" panose="02010600000101010101" pitchFamily="2" charset="-122"/>
                  <a:sym typeface="汉仪中宋简" panose="02010600000101010101" pitchFamily="2" charset="-122"/>
                </a:rPr>
                <a:t>02</a:t>
              </a:r>
              <a:endParaRPr lang="zh-CN" altLang="en-US" sz="2400" b="1" i="0" dirty="0">
                <a:solidFill>
                  <a:srgbClr val="CB943E"/>
                </a:solidFill>
                <a:effectLst/>
                <a:latin typeface="汉仪中宋简" panose="02010600000101010101" pitchFamily="2" charset="-122"/>
                <a:ea typeface="汉仪中宋简" panose="02010600000101010101" pitchFamily="2" charset="-122"/>
                <a:sym typeface="汉仪中宋简" panose="02010600000101010101" pitchFamily="2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6"/>
              </p:custDataLst>
            </p:nvPr>
          </p:nvSpPr>
          <p:spPr>
            <a:xfrm>
              <a:off x="7720928" y="1714701"/>
              <a:ext cx="980526" cy="510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CB943E"/>
                  </a:solidFill>
                  <a:latin typeface="汉仪中宋简" panose="02010600000101010101" pitchFamily="2" charset="-122"/>
                  <a:ea typeface="汉仪中宋简" panose="02010600000101010101" pitchFamily="2" charset="-122"/>
                  <a:sym typeface="汉仪中宋简" panose="02010600000101010101" pitchFamily="2" charset="-122"/>
                </a:rPr>
                <a:t>03</a:t>
              </a:r>
              <a:endParaRPr lang="zh-CN" altLang="en-US" sz="2400" b="1" i="0" dirty="0">
                <a:solidFill>
                  <a:srgbClr val="CB943E"/>
                </a:solidFill>
                <a:effectLst/>
                <a:latin typeface="汉仪中宋简" panose="02010600000101010101" pitchFamily="2" charset="-122"/>
                <a:ea typeface="汉仪中宋简" panose="02010600000101010101" pitchFamily="2" charset="-122"/>
                <a:sym typeface="汉仪中宋简" panose="02010600000101010101" pitchFamily="2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7"/>
              </p:custDataLst>
            </p:nvPr>
          </p:nvSpPr>
          <p:spPr>
            <a:xfrm>
              <a:off x="7720928" y="4076901"/>
              <a:ext cx="980526" cy="510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CB943E"/>
                  </a:solidFill>
                  <a:latin typeface="汉仪中宋简" panose="02010600000101010101" pitchFamily="2" charset="-122"/>
                  <a:ea typeface="汉仪中宋简" panose="02010600000101010101" pitchFamily="2" charset="-122"/>
                  <a:sym typeface="汉仪中宋简" panose="02010600000101010101" pitchFamily="2" charset="-122"/>
                </a:rPr>
                <a:t>04</a:t>
              </a:r>
              <a:endParaRPr lang="zh-CN" altLang="en-US" sz="2400" b="1" i="0" dirty="0">
                <a:solidFill>
                  <a:srgbClr val="CB943E"/>
                </a:solidFill>
                <a:effectLst/>
                <a:latin typeface="汉仪中宋简" panose="02010600000101010101" pitchFamily="2" charset="-122"/>
                <a:ea typeface="汉仪中宋简" panose="02010600000101010101" pitchFamily="2" charset="-122"/>
                <a:sym typeface="汉仪中宋简" panose="02010600000101010101" pitchFamily="2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5977450" y="2908068"/>
              <a:ext cx="938210" cy="962958"/>
              <a:chOff x="5977450" y="2908068"/>
              <a:chExt cx="938210" cy="962958"/>
            </a:xfrm>
          </p:grpSpPr>
          <p:sp>
            <p:nvSpPr>
              <p:cNvPr id="10" name="任意多边形: 形状 9"/>
              <p:cNvSpPr/>
              <p:nvPr>
                <p:custDataLst>
                  <p:tags r:id="rId18"/>
                </p:custDataLst>
              </p:nvPr>
            </p:nvSpPr>
            <p:spPr>
              <a:xfrm>
                <a:off x="5977450" y="2908068"/>
                <a:ext cx="722218" cy="962958"/>
              </a:xfrm>
              <a:custGeom>
                <a:avLst/>
                <a:gdLst>
                  <a:gd name="connsiteX0" fmla="*/ 0 w 722218"/>
                  <a:gd name="connsiteY0" fmla="*/ 705692 h 962958"/>
                  <a:gd name="connsiteX1" fmla="*/ 361949 w 722218"/>
                  <a:gd name="connsiteY1" fmla="*/ 70842 h 962958"/>
                  <a:gd name="connsiteX2" fmla="*/ 482471 w 722218"/>
                  <a:gd name="connsiteY2" fmla="*/ 0 h 962958"/>
                  <a:gd name="connsiteX3" fmla="*/ 626361 w 722218"/>
                  <a:gd name="connsiteY3" fmla="*/ 120039 h 962958"/>
                  <a:gd name="connsiteX4" fmla="*/ 722219 w 722218"/>
                  <a:gd name="connsiteY4" fmla="*/ 134321 h 962958"/>
                  <a:gd name="connsiteX5" fmla="*/ 554746 w 722218"/>
                  <a:gd name="connsiteY5" fmla="*/ 192592 h 962958"/>
                  <a:gd name="connsiteX6" fmla="*/ 626361 w 722218"/>
                  <a:gd name="connsiteY6" fmla="*/ 385277 h 962958"/>
                  <a:gd name="connsiteX7" fmla="*/ 469182 w 722218"/>
                  <a:gd name="connsiteY7" fmla="*/ 663647 h 962958"/>
                  <a:gd name="connsiteX8" fmla="*/ 169945 w 722218"/>
                  <a:gd name="connsiteY8" fmla="*/ 698145 h 962958"/>
                  <a:gd name="connsiteX9" fmla="*/ 23097 w 722218"/>
                  <a:gd name="connsiteY9" fmla="*/ 962959 h 962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2218" h="962958">
                    <a:moveTo>
                      <a:pt x="0" y="705692"/>
                    </a:moveTo>
                    <a:lnTo>
                      <a:pt x="361949" y="70842"/>
                    </a:lnTo>
                    <a:cubicBezTo>
                      <a:pt x="384196" y="23614"/>
                      <a:pt x="424368" y="0"/>
                      <a:pt x="482471" y="0"/>
                    </a:cubicBezTo>
                    <a:cubicBezTo>
                      <a:pt x="569621" y="0"/>
                      <a:pt x="626361" y="120039"/>
                      <a:pt x="626361" y="120039"/>
                    </a:cubicBezTo>
                    <a:cubicBezTo>
                      <a:pt x="626361" y="120039"/>
                      <a:pt x="658315" y="124800"/>
                      <a:pt x="722219" y="134321"/>
                    </a:cubicBezTo>
                    <a:cubicBezTo>
                      <a:pt x="625677" y="135901"/>
                      <a:pt x="569852" y="155325"/>
                      <a:pt x="554746" y="192592"/>
                    </a:cubicBezTo>
                    <a:cubicBezTo>
                      <a:pt x="532087" y="248494"/>
                      <a:pt x="613869" y="306481"/>
                      <a:pt x="626361" y="385277"/>
                    </a:cubicBezTo>
                    <a:cubicBezTo>
                      <a:pt x="638853" y="464071"/>
                      <a:pt x="589025" y="597157"/>
                      <a:pt x="469182" y="663647"/>
                    </a:cubicBezTo>
                    <a:cubicBezTo>
                      <a:pt x="389285" y="707975"/>
                      <a:pt x="289542" y="719475"/>
                      <a:pt x="169945" y="698145"/>
                    </a:cubicBezTo>
                    <a:lnTo>
                      <a:pt x="23097" y="962959"/>
                    </a:lnTo>
                  </a:path>
                </a:pathLst>
              </a:custGeom>
              <a:noFill/>
              <a:ln w="38100" cap="rnd">
                <a:solidFill>
                  <a:srgbClr val="8B470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>
                <p:custDataLst>
                  <p:tags r:id="rId19"/>
                </p:custDataLst>
              </p:nvPr>
            </p:nvSpPr>
            <p:spPr>
              <a:xfrm>
                <a:off x="6216827" y="3244234"/>
                <a:ext cx="238657" cy="241080"/>
              </a:xfrm>
              <a:custGeom>
                <a:avLst/>
                <a:gdLst>
                  <a:gd name="connsiteX0" fmla="*/ 0 w 238657"/>
                  <a:gd name="connsiteY0" fmla="*/ 241080 h 241080"/>
                  <a:gd name="connsiteX1" fmla="*/ 122462 w 238657"/>
                  <a:gd name="connsiteY1" fmla="*/ 25464 h 241080"/>
                  <a:gd name="connsiteX2" fmla="*/ 229331 w 238657"/>
                  <a:gd name="connsiteY2" fmla="*/ 111232 h 241080"/>
                  <a:gd name="connsiteX3" fmla="*/ 0 w 238657"/>
                  <a:gd name="connsiteY3" fmla="*/ 241080 h 241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657" h="241080">
                    <a:moveTo>
                      <a:pt x="0" y="241080"/>
                    </a:moveTo>
                    <a:cubicBezTo>
                      <a:pt x="62084" y="129146"/>
                      <a:pt x="102904" y="57275"/>
                      <a:pt x="122462" y="25464"/>
                    </a:cubicBezTo>
                    <a:cubicBezTo>
                      <a:pt x="151796" y="-22256"/>
                      <a:pt x="272809" y="-7869"/>
                      <a:pt x="229331" y="111232"/>
                    </a:cubicBezTo>
                    <a:cubicBezTo>
                      <a:pt x="200346" y="190631"/>
                      <a:pt x="123902" y="233913"/>
                      <a:pt x="0" y="24108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8B470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20"/>
                </p:custDataLst>
              </p:nvPr>
            </p:nvSpPr>
            <p:spPr>
              <a:xfrm>
                <a:off x="6650770" y="3503617"/>
                <a:ext cx="264890" cy="161083"/>
              </a:xfrm>
              <a:custGeom>
                <a:avLst/>
                <a:gdLst>
                  <a:gd name="connsiteX0" fmla="*/ 0 w 264890"/>
                  <a:gd name="connsiteY0" fmla="*/ 126276 h 161083"/>
                  <a:gd name="connsiteX1" fmla="*/ 120437 w 264890"/>
                  <a:gd name="connsiteY1" fmla="*/ 6510 h 161083"/>
                  <a:gd name="connsiteX2" fmla="*/ 264891 w 264890"/>
                  <a:gd name="connsiteY2" fmla="*/ 32017 h 161083"/>
                  <a:gd name="connsiteX3" fmla="*/ 144403 w 264890"/>
                  <a:gd name="connsiteY3" fmla="*/ 152208 h 161083"/>
                  <a:gd name="connsiteX4" fmla="*/ 0 w 264890"/>
                  <a:gd name="connsiteY4" fmla="*/ 126276 h 16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890" h="161083">
                    <a:moveTo>
                      <a:pt x="0" y="126276"/>
                    </a:moveTo>
                    <a:cubicBezTo>
                      <a:pt x="27495" y="60397"/>
                      <a:pt x="67641" y="20476"/>
                      <a:pt x="120437" y="6510"/>
                    </a:cubicBezTo>
                    <a:cubicBezTo>
                      <a:pt x="173234" y="-7455"/>
                      <a:pt x="221384" y="1048"/>
                      <a:pt x="264891" y="32017"/>
                    </a:cubicBezTo>
                    <a:cubicBezTo>
                      <a:pt x="237796" y="94510"/>
                      <a:pt x="197633" y="134574"/>
                      <a:pt x="144403" y="152208"/>
                    </a:cubicBezTo>
                    <a:cubicBezTo>
                      <a:pt x="91171" y="169843"/>
                      <a:pt x="43037" y="161200"/>
                      <a:pt x="0" y="126276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8B470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21"/>
                </p:custDataLst>
              </p:nvPr>
            </p:nvSpPr>
            <p:spPr>
              <a:xfrm>
                <a:off x="6506749" y="3652210"/>
                <a:ext cx="338169" cy="170998"/>
              </a:xfrm>
              <a:custGeom>
                <a:avLst/>
                <a:gdLst>
                  <a:gd name="connsiteX0" fmla="*/ 0 w 338169"/>
                  <a:gd name="connsiteY0" fmla="*/ 28972 h 170998"/>
                  <a:gd name="connsiteX1" fmla="*/ 144778 w 338169"/>
                  <a:gd name="connsiteY1" fmla="*/ 160440 h 170998"/>
                  <a:gd name="connsiteX2" fmla="*/ 338170 w 338169"/>
                  <a:gd name="connsiteY2" fmla="*/ 122526 h 170998"/>
                  <a:gd name="connsiteX3" fmla="*/ 168905 w 338169"/>
                  <a:gd name="connsiteY3" fmla="*/ 2387 h 170998"/>
                  <a:gd name="connsiteX4" fmla="*/ 0 w 338169"/>
                  <a:gd name="connsiteY4" fmla="*/ 28972 h 17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169" h="170998">
                    <a:moveTo>
                      <a:pt x="0" y="28972"/>
                    </a:moveTo>
                    <a:cubicBezTo>
                      <a:pt x="18219" y="94497"/>
                      <a:pt x="66478" y="138318"/>
                      <a:pt x="144778" y="160440"/>
                    </a:cubicBezTo>
                    <a:cubicBezTo>
                      <a:pt x="223079" y="182562"/>
                      <a:pt x="287544" y="169923"/>
                      <a:pt x="338170" y="122526"/>
                    </a:cubicBezTo>
                    <a:cubicBezTo>
                      <a:pt x="275558" y="49572"/>
                      <a:pt x="219136" y="9525"/>
                      <a:pt x="168905" y="2387"/>
                    </a:cubicBezTo>
                    <a:cubicBezTo>
                      <a:pt x="118675" y="-4748"/>
                      <a:pt x="62373" y="4113"/>
                      <a:pt x="0" y="28972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8B470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3" name="文本框 92"/>
          <p:cNvSpPr txBox="1"/>
          <p:nvPr>
            <p:custDataLst>
              <p:tags r:id="rId22"/>
            </p:custDataLst>
          </p:nvPr>
        </p:nvSpPr>
        <p:spPr>
          <a:xfrm>
            <a:off x="3878580" y="318770"/>
            <a:ext cx="4272915" cy="5219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26ACD3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Tx/>
            </a:pP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外防光老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内护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肌肤</a:t>
            </a:r>
            <a:endParaRPr lang="zh-CN" altLang="en-US" sz="2800" b="1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5175" y="955675"/>
            <a:ext cx="5579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一瓶撑起肌肤遮阳伞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抵御紫外线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预防肌肤晒伤晒老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bject 2"/>
          <p:cNvSpPr/>
          <p:nvPr>
            <p:custDataLst>
              <p:tags r:id="rId23"/>
            </p:custDataLst>
          </p:nvPr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8" name="矩形 7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6435090"/>
            <a:ext cx="12171045" cy="419100"/>
          </a:xfrm>
          <a:prstGeom prst="rect">
            <a:avLst/>
          </a:prstGeom>
        </p:spPr>
      </p:pic>
      <p:pic>
        <p:nvPicPr>
          <p:cNvPr id="4" name="图片 3" descr="微信图片_20250325095823"/>
          <p:cNvPicPr>
            <a:picLocks noChangeAspect="1"/>
          </p:cNvPicPr>
          <p:nvPr/>
        </p:nvPicPr>
        <p:blipFill>
          <a:blip r:embed="rId26"/>
          <a:srcRect l="16239" t="6191" r="14747" b="2809"/>
          <a:stretch>
            <a:fillRect/>
          </a:stretch>
        </p:blipFill>
        <p:spPr>
          <a:xfrm>
            <a:off x="5540375" y="2203450"/>
            <a:ext cx="619125" cy="2049145"/>
          </a:xfrm>
          <a:prstGeom prst="rect">
            <a:avLst/>
          </a:prstGeom>
        </p:spPr>
      </p:pic>
      <p:pic>
        <p:nvPicPr>
          <p:cNvPr id="20" name="图片 19" descr="微信图片_20250325095823"/>
          <p:cNvPicPr>
            <a:picLocks noChangeAspect="1"/>
          </p:cNvPicPr>
          <p:nvPr/>
        </p:nvPicPr>
        <p:blipFill>
          <a:blip r:embed="rId26"/>
          <a:srcRect l="16239" t="6191" r="14747" b="2809"/>
          <a:stretch>
            <a:fillRect/>
          </a:stretch>
        </p:blipFill>
        <p:spPr>
          <a:xfrm>
            <a:off x="6066155" y="2294255"/>
            <a:ext cx="581025" cy="19253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" name="http://photo-static-api.fotomore.com/creative/vcg/veer/400/new/VCG41N696081090.jpg?uid=386&amp;timestamp=1712647253&amp;sign=bfadb2a609232eed74cafc654e5b9da1" descr="抽象的海滩背景-沙在棕榈树的阴影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3094" r="32202"/>
          <a:stretch>
            <a:fillRect/>
          </a:stretch>
        </p:blipFill>
        <p:spPr>
          <a:xfrm>
            <a:off x="635" y="-1905"/>
            <a:ext cx="12192000" cy="685990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>
            <p:custDataLst>
              <p:tags r:id="rId4"/>
            </p:custDataLst>
          </p:nvPr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93" name="文本框 92"/>
          <p:cNvSpPr txBox="1"/>
          <p:nvPr>
            <p:custDataLst>
              <p:tags r:id="rId6"/>
            </p:custDataLst>
          </p:nvPr>
        </p:nvSpPr>
        <p:spPr>
          <a:xfrm>
            <a:off x="3039745" y="350520"/>
            <a:ext cx="6539865" cy="5219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26ACD3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Tx/>
            </a:pP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水润轻薄无负担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水雾绵密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SPA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级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享受</a:t>
            </a:r>
            <a:endParaRPr lang="zh-CN" altLang="en-US" sz="2800" b="1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37635" y="987425"/>
            <a:ext cx="4771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全身通用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百次补喷不花妆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让你秒变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冷白皮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2332990" y="1471930"/>
            <a:ext cx="31407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无添加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无添加、更安心，精简科学高能防晒，不粘腻、不厚重、无负担，呵护你的每一寸肌肤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3446145" y="2811145"/>
            <a:ext cx="29927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带妆防晒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一喷成膜，带妆喷不花妆，重复多次喷涂都依然清爽不粘腻，无脱妆现象，真的是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秒撑起肌肤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防护伞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500630" y="4194810"/>
            <a:ext cx="35001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无负担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亲肤水润质感，清爽无负担，无残留，不厚重，不闷肤，不闷痘，适合所有类型肌肤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使用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3446145" y="5553710"/>
            <a:ext cx="34556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方便易携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轻巧便携，旅游、出差携带方便，可以快速补喷，更高效、更服帖、更轻薄，一支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懒人必备的防晒喷雾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1"/>
            </p:custDataLst>
          </p:nvPr>
        </p:nvCxnSpPr>
        <p:spPr>
          <a:xfrm>
            <a:off x="2277745" y="1345565"/>
            <a:ext cx="0" cy="118745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12"/>
            </p:custDataLst>
          </p:nvPr>
        </p:nvCxnSpPr>
        <p:spPr>
          <a:xfrm>
            <a:off x="3409315" y="2724785"/>
            <a:ext cx="0" cy="118745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13"/>
            </p:custDataLst>
          </p:nvPr>
        </p:nvCxnSpPr>
        <p:spPr>
          <a:xfrm>
            <a:off x="2463800" y="4095115"/>
            <a:ext cx="0" cy="118745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14"/>
            </p:custDataLst>
          </p:nvPr>
        </p:nvCxnSpPr>
        <p:spPr>
          <a:xfrm>
            <a:off x="3390900" y="5415915"/>
            <a:ext cx="0" cy="118745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307590" y="2814955"/>
            <a:ext cx="890905" cy="890905"/>
          </a:xfrm>
          <a:prstGeom prst="ellipse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332230" y="4215130"/>
            <a:ext cx="945515" cy="968375"/>
          </a:xfrm>
          <a:prstGeom prst="ellipse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188720" y="1471930"/>
            <a:ext cx="953770" cy="953770"/>
          </a:xfrm>
          <a:prstGeom prst="ellipse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334260" y="5631180"/>
            <a:ext cx="921385" cy="916940"/>
          </a:xfrm>
          <a:prstGeom prst="ellipse">
            <a:avLst/>
          </a:prstGeom>
        </p:spPr>
      </p:pic>
      <p:pic>
        <p:nvPicPr>
          <p:cNvPr id="2" name="图片 1" descr="微信图片_20250325095823"/>
          <p:cNvPicPr>
            <a:picLocks noChangeAspect="1"/>
          </p:cNvPicPr>
          <p:nvPr/>
        </p:nvPicPr>
        <p:blipFill>
          <a:blip r:embed="rId23"/>
          <a:srcRect l="16239" t="6191" r="14747" b="2809"/>
          <a:stretch>
            <a:fillRect/>
          </a:stretch>
        </p:blipFill>
        <p:spPr>
          <a:xfrm>
            <a:off x="7360285" y="1540510"/>
            <a:ext cx="1353820" cy="4476115"/>
          </a:xfrm>
          <a:prstGeom prst="rect">
            <a:avLst/>
          </a:prstGeom>
        </p:spPr>
      </p:pic>
      <p:pic>
        <p:nvPicPr>
          <p:cNvPr id="3" name="图片 2" descr="微信图片_20250325095823"/>
          <p:cNvPicPr>
            <a:picLocks noChangeAspect="1"/>
          </p:cNvPicPr>
          <p:nvPr/>
        </p:nvPicPr>
        <p:blipFill>
          <a:blip r:embed="rId23"/>
          <a:srcRect l="16239" t="6191" r="14747" b="2809"/>
          <a:stretch>
            <a:fillRect/>
          </a:stretch>
        </p:blipFill>
        <p:spPr>
          <a:xfrm>
            <a:off x="8485505" y="2035175"/>
            <a:ext cx="1311275" cy="4335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ttp://photo-static-api.fotomore.com/creative/vcg/400/version23/VCG41184105882.jpg?uid=386&amp;timestamp=1712648481&amp;sign=89c03777cbd849981d479629f9d38c21" descr="蓝色的平衡"/>
          <p:cNvPicPr>
            <a:picLocks noChangeAspect="1"/>
          </p:cNvPicPr>
          <p:nvPr/>
        </p:nvPicPr>
        <p:blipFill>
          <a:blip r:embed="rId1"/>
          <a:srcRect l="52293" r="34390"/>
          <a:stretch>
            <a:fillRect/>
          </a:stretch>
        </p:blipFill>
        <p:spPr>
          <a:xfrm>
            <a:off x="224790" y="0"/>
            <a:ext cx="478155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flipV="1">
            <a:off x="0" y="539755"/>
            <a:ext cx="1016000" cy="45719"/>
          </a:xfrm>
          <a:prstGeom prst="rect">
            <a:avLst/>
          </a:prstGeom>
          <a:solidFill>
            <a:srgbClr val="8B4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 flipH="1">
            <a:off x="-128715" y="217553"/>
            <a:ext cx="690126" cy="1359777"/>
            <a:chOff x="3581400" y="-2307772"/>
            <a:chExt cx="2079171" cy="4096657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3581400" y="-290286"/>
              <a:ext cx="2079171" cy="2079171"/>
            </a:xfrm>
            <a:prstGeom prst="line">
              <a:avLst/>
            </a:prstGeom>
            <a:ln>
              <a:solidFill>
                <a:srgbClr val="CB943E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581400" y="-1299029"/>
              <a:ext cx="2079171" cy="2079171"/>
            </a:xfrm>
            <a:prstGeom prst="line">
              <a:avLst/>
            </a:prstGeom>
            <a:ln>
              <a:solidFill>
                <a:srgbClr val="CB943E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3581400" y="-2307772"/>
              <a:ext cx="2079171" cy="2079171"/>
            </a:xfrm>
            <a:prstGeom prst="line">
              <a:avLst/>
            </a:prstGeom>
            <a:ln>
              <a:solidFill>
                <a:srgbClr val="CB943E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1061037" y="1508877"/>
            <a:ext cx="10606962" cy="4219482"/>
            <a:chOff x="1061037" y="1508877"/>
            <a:chExt cx="10606962" cy="4219482"/>
          </a:xfrm>
        </p:grpSpPr>
        <p:grpSp>
          <p:nvGrpSpPr>
            <p:cNvPr id="11" name="组合 10"/>
            <p:cNvGrpSpPr/>
            <p:nvPr/>
          </p:nvGrpSpPr>
          <p:grpSpPr>
            <a:xfrm>
              <a:off x="1061037" y="1508877"/>
              <a:ext cx="3189700" cy="4213455"/>
              <a:chOff x="554393" y="1713618"/>
              <a:chExt cx="3189700" cy="4213455"/>
            </a:xfrm>
          </p:grpSpPr>
          <p:sp>
            <p:nvSpPr>
              <p:cNvPr id="13" name="文本框 1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54393" y="4399668"/>
                <a:ext cx="3189700" cy="52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800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双重防晒</a:t>
                </a:r>
                <a:endParaRPr lang="zh-CN" altLang="en-US" sz="2800" b="1" i="0" dirty="0">
                  <a:effectLst/>
                  <a:latin typeface="汉仪中宋简" panose="02010600000101010101" pitchFamily="2" charset="-122"/>
                  <a:ea typeface="汉仪中宋简" panose="02010600000101010101" pitchFamily="2" charset="-122"/>
                  <a:sym typeface="汉仪中宋简" panose="02010600000101010101" pitchFamily="2" charset="-122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70598" y="4872743"/>
                <a:ext cx="2941320" cy="1054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物理＋化学双重防晒体系，通过折射和吸收紫外线，形成双重保护层，抵御全波段</a:t>
                </a:r>
                <a:r>
                  <a:rPr lang="en-US" altLang="zh-CN" sz="14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UVA/UVB</a:t>
                </a:r>
                <a:endParaRPr lang="en-US" altLang="zh-CN" sz="1400" dirty="0">
                  <a:latin typeface="汉仪旗黑X1-55W" panose="00020600040101010101" pitchFamily="18" charset="-122"/>
                  <a:ea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54393" y="1713618"/>
                <a:ext cx="3189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rgbClr val="CB943E"/>
                    </a:solidFill>
                    <a:latin typeface="汉仪中宋简" panose="02010600000101010101" pitchFamily="2" charset="-122"/>
                    <a:ea typeface="汉仪中宋简" panose="02010600000101010101" pitchFamily="2" charset="-122"/>
                    <a:sym typeface="汉仪中宋简" panose="02010600000101010101" pitchFamily="2" charset="-122"/>
                  </a:rPr>
                  <a:t>01</a:t>
                </a:r>
                <a:endParaRPr lang="zh-CN" altLang="en-US" sz="2800" b="1" i="0" dirty="0">
                  <a:solidFill>
                    <a:srgbClr val="CB943E"/>
                  </a:solidFill>
                  <a:effectLst/>
                  <a:latin typeface="汉仪中宋简" panose="02010600000101010101" pitchFamily="2" charset="-122"/>
                  <a:ea typeface="汉仪中宋简" panose="02010600000101010101" pitchFamily="2" charset="-122"/>
                  <a:sym typeface="汉仪中宋简" panose="02010600000101010101" pitchFamily="2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769667" y="1508877"/>
              <a:ext cx="3189700" cy="4217256"/>
              <a:chOff x="554393" y="1713618"/>
              <a:chExt cx="3189700" cy="4217256"/>
            </a:xfrm>
          </p:grpSpPr>
          <p:sp>
            <p:nvSpPr>
              <p:cNvPr id="18" name="文本框 17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54393" y="4399668"/>
                <a:ext cx="3189700" cy="52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800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防水防汗</a:t>
                </a:r>
                <a:endParaRPr lang="zh-CN" altLang="en-US" sz="2800" b="1" i="0" dirty="0">
                  <a:effectLst/>
                  <a:latin typeface="汉仪中宋简" panose="02010600000101010101" pitchFamily="2" charset="-122"/>
                  <a:ea typeface="汉仪中宋简" panose="02010600000101010101" pitchFamily="2" charset="-122"/>
                  <a:sym typeface="汉仪中宋简" panose="02010600000101010101" pitchFamily="2" charset="-122"/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72455" y="4872743"/>
                <a:ext cx="2940685" cy="1058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专研防晒配方，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3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秒速干成膜，</a:t>
                </a:r>
                <a:r>
                  <a:rPr 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实力防水耐汗，遇水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/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汗</a:t>
                </a:r>
                <a:r>
                  <a:rPr 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不脱妆，不怕蹭，户外出游必备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“</a:t>
                </a:r>
                <a:r>
                  <a:rPr 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神器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”</a:t>
                </a:r>
                <a:endParaRPr lang="en-US" altLang="zh-CN" sz="1400" dirty="0">
                  <a:latin typeface="汉仪旗黑X1-55W" panose="00020600040101010101" pitchFamily="18" charset="-122"/>
                  <a:ea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54393" y="1713618"/>
                <a:ext cx="3189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rgbClr val="CB943E"/>
                    </a:solidFill>
                    <a:latin typeface="汉仪中宋简" panose="02010600000101010101" pitchFamily="2" charset="-122"/>
                    <a:ea typeface="汉仪中宋简" panose="02010600000101010101" pitchFamily="2" charset="-122"/>
                    <a:sym typeface="汉仪中宋简" panose="02010600000101010101" pitchFamily="2" charset="-122"/>
                  </a:rPr>
                  <a:t>02</a:t>
                </a:r>
                <a:endParaRPr lang="zh-CN" altLang="en-US" sz="2800" b="1" i="0" dirty="0">
                  <a:solidFill>
                    <a:srgbClr val="CB943E"/>
                  </a:solidFill>
                  <a:effectLst/>
                  <a:latin typeface="汉仪中宋简" panose="02010600000101010101" pitchFamily="2" charset="-122"/>
                  <a:ea typeface="汉仪中宋简" panose="02010600000101010101" pitchFamily="2" charset="-122"/>
                  <a:sym typeface="汉仪中宋简" panose="02010600000101010101" pitchFamily="2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478298" y="1508877"/>
              <a:ext cx="3189701" cy="4219482"/>
              <a:chOff x="554393" y="1713618"/>
              <a:chExt cx="3189701" cy="4219482"/>
            </a:xfrm>
          </p:grpSpPr>
          <p:sp>
            <p:nvSpPr>
              <p:cNvPr id="30" name="文本框 2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54393" y="4399668"/>
                <a:ext cx="3189700" cy="52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0</a:t>
                </a:r>
                <a:r>
                  <a:rPr lang="zh-CN" altLang="en-US" sz="2800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感隐形</a:t>
                </a:r>
                <a:endParaRPr lang="zh-CN" altLang="en-US" sz="2800" b="1" i="0" dirty="0">
                  <a:effectLst/>
                  <a:latin typeface="汉仪中宋简" panose="02010600000101010101" pitchFamily="2" charset="-122"/>
                  <a:ea typeface="汉仪中宋简" panose="02010600000101010101" pitchFamily="2" charset="-122"/>
                  <a:sym typeface="汉仪中宋简" panose="02010600000101010101" pitchFamily="2" charset="-122"/>
                </a:endParaRP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54393" y="4872650"/>
                <a:ext cx="3189701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纳米级水雾，细密均匀，快速形成防护膜，撑起肌肤隐形遮阳伞，不假白、不厚重、不搓泥、不闷痘，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0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负担。</a:t>
                </a:r>
                <a:endParaRPr lang="en-US" altLang="zh-CN" sz="1400" dirty="0">
                  <a:latin typeface="汉仪旗黑X1-55W" panose="00020600040101010101" pitchFamily="18" charset="-122"/>
                  <a:ea typeface="汉仪旗黑X1-55W" panose="00020600040101010101" pitchFamily="18" charset="-122"/>
                  <a:sym typeface="汉仪旗黑X1-55W" panose="00020600040101010101" pitchFamily="18" charset="-122"/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54393" y="1713618"/>
                <a:ext cx="3189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rgbClr val="CB943E"/>
                    </a:solidFill>
                    <a:latin typeface="汉仪中宋简" panose="02010600000101010101" pitchFamily="2" charset="-122"/>
                    <a:ea typeface="汉仪中宋简" panose="02010600000101010101" pitchFamily="2" charset="-122"/>
                    <a:sym typeface="汉仪中宋简" panose="02010600000101010101" pitchFamily="2" charset="-122"/>
                  </a:rPr>
                  <a:t>03</a:t>
                </a:r>
                <a:endParaRPr lang="zh-CN" altLang="en-US" sz="2800" b="1" i="0" dirty="0">
                  <a:solidFill>
                    <a:srgbClr val="CB943E"/>
                  </a:solidFill>
                  <a:effectLst/>
                  <a:latin typeface="汉仪中宋简" panose="02010600000101010101" pitchFamily="2" charset="-122"/>
                  <a:ea typeface="汉仪中宋简" panose="02010600000101010101" pitchFamily="2" charset="-122"/>
                  <a:sym typeface="汉仪中宋简" panose="02010600000101010101" pitchFamily="2" charset="-122"/>
                </a:endParaRPr>
              </a:p>
            </p:txBody>
          </p:sp>
        </p:grpSp>
      </p:grpSp>
      <p:sp>
        <p:nvSpPr>
          <p:cNvPr id="33" name="矩形 32"/>
          <p:cNvSpPr/>
          <p:nvPr>
            <p:custDataLst>
              <p:tags r:id="rId12"/>
            </p:custDataLst>
          </p:nvPr>
        </p:nvSpPr>
        <p:spPr>
          <a:xfrm>
            <a:off x="1139325" y="3882764"/>
            <a:ext cx="11052675" cy="457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文本框 92"/>
          <p:cNvSpPr txBox="1"/>
          <p:nvPr>
            <p:custDataLst>
              <p:tags r:id="rId13"/>
            </p:custDataLst>
          </p:nvPr>
        </p:nvSpPr>
        <p:spPr>
          <a:xfrm>
            <a:off x="3524885" y="350520"/>
            <a:ext cx="5226050" cy="5219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26ACD3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Tx/>
            </a:pP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实力防水防汗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硬核防晒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喷雾</a:t>
            </a:r>
            <a:endParaRPr lang="zh-CN" altLang="en-US" sz="2800" b="1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37635" y="987425"/>
            <a:ext cx="4429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全波段防晒才能真正抗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光老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474470" y="2062480"/>
            <a:ext cx="2451100" cy="1817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427085" y="2009140"/>
            <a:ext cx="3162300" cy="1866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895850" y="2012315"/>
            <a:ext cx="2819400" cy="1867535"/>
          </a:xfrm>
          <a:prstGeom prst="rect">
            <a:avLst/>
          </a:prstGeom>
        </p:spPr>
      </p:pic>
      <p:sp>
        <p:nvSpPr>
          <p:cNvPr id="10" name="object 2"/>
          <p:cNvSpPr/>
          <p:nvPr>
            <p:custDataLst>
              <p:tags r:id="rId20"/>
            </p:custDataLst>
          </p:nvPr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1" name="http://photo-static-api.fotomore.com/creative/vcg/400/new/VCG211291812640.jpg?uid=386&amp;timestamp=1712385329&amp;sign=1bee11be930cb4bad540dfedcc572bae" descr="海滩上贝壳的特写"/>
          <p:cNvPicPr>
            <a:picLocks noChangeAspect="1"/>
          </p:cNvPicPr>
          <p:nvPr/>
        </p:nvPicPr>
        <p:blipFill>
          <a:blip r:embed="rId2"/>
          <a:srcRect b="13270"/>
          <a:stretch>
            <a:fillRect/>
          </a:stretch>
        </p:blipFill>
        <p:spPr>
          <a:xfrm flipH="1">
            <a:off x="0" y="635"/>
            <a:ext cx="12192000" cy="685736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" name="文本框 2"/>
          <p:cNvSpPr txBox="1"/>
          <p:nvPr/>
        </p:nvSpPr>
        <p:spPr>
          <a:xfrm>
            <a:off x="3151505" y="320675"/>
            <a:ext cx="62922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sz="24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沙滩级高倍防晒</a:t>
            </a:r>
            <a:r>
              <a:rPr lang="en-US" altLang="zh-CN" sz="24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随时随地</a:t>
            </a:r>
            <a:r>
              <a:rPr lang="en-US" altLang="zh-CN" sz="24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喷出你的松弛感</a:t>
            </a:r>
            <a:endParaRPr lang="zh-CN" altLang="en-US" sz="240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045" y="869950"/>
            <a:ext cx="3456305" cy="460375"/>
          </a:xfrm>
          <a:prstGeom prst="rect">
            <a:avLst/>
          </a:prstGeom>
          <a:noFill/>
          <a:ln w="12700" cmpd="sng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专为强光日晒设计</a:t>
            </a:r>
            <a:endParaRPr lang="zh-CN" altLang="en-US" sz="2400" b="1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9950" y="1737995"/>
            <a:ext cx="7465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高倍精研防晒喷雾，沙滩海岛【放心晒】</a:t>
            </a:r>
            <a:endParaRPr lang="zh-CN" altLang="en-US" sz="3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91590" y="2729230"/>
            <a:ext cx="4879340" cy="2960370"/>
            <a:chOff x="1926" y="2846"/>
            <a:chExt cx="7684" cy="4662"/>
          </a:xfrm>
        </p:grpSpPr>
        <p:sp>
          <p:nvSpPr>
            <p:cNvPr id="12" name="太阳形 11"/>
            <p:cNvSpPr/>
            <p:nvPr/>
          </p:nvSpPr>
          <p:spPr>
            <a:xfrm>
              <a:off x="1926" y="3047"/>
              <a:ext cx="386" cy="385"/>
            </a:xfrm>
            <a:prstGeom prst="sun">
              <a:avLst/>
            </a:prstGeom>
          </p:spPr>
          <p:style>
            <a:lnRef idx="0">
              <a:srgbClr val="FFFFFF"/>
            </a:lnRef>
            <a:fillRef idx="1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575" y="2846"/>
              <a:ext cx="6400" cy="1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</a:t>
              </a: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大精研防晒矩阵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化学防晒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+1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物理防晒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+1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防蓝光</a:t>
              </a:r>
              <a:endPara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4" name="太阳形 13"/>
            <p:cNvSpPr/>
            <p:nvPr/>
          </p:nvSpPr>
          <p:spPr>
            <a:xfrm>
              <a:off x="1926" y="4636"/>
              <a:ext cx="386" cy="385"/>
            </a:xfrm>
            <a:prstGeom prst="sun">
              <a:avLst/>
            </a:prstGeom>
          </p:spPr>
          <p:style>
            <a:lnRef idx="0">
              <a:srgbClr val="FFFFFF"/>
            </a:lnRef>
            <a:fillRef idx="1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575" y="4389"/>
              <a:ext cx="6400" cy="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高倍防护，持续稳定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SPF50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+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PA+++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，高倍抵御紫外线刺激，避免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肌肤损伤。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" name="太阳形 17"/>
            <p:cNvSpPr/>
            <p:nvPr>
              <p:custDataLst>
                <p:tags r:id="rId4"/>
              </p:custDataLst>
            </p:nvPr>
          </p:nvSpPr>
          <p:spPr>
            <a:xfrm>
              <a:off x="1926" y="6225"/>
              <a:ext cx="386" cy="385"/>
            </a:xfrm>
            <a:prstGeom prst="sun">
              <a:avLst/>
            </a:prstGeom>
          </p:spPr>
          <p:style>
            <a:lnRef idx="0">
              <a:srgbClr val="FFFFFF"/>
            </a:lnRef>
            <a:fillRef idx="1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585" y="5854"/>
              <a:ext cx="7025" cy="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国妆特证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国妆防晒特证、</a:t>
              </a:r>
              <a:endParaRPr 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权威检测报告数据支撑</a:t>
              </a:r>
              <a:endParaRPr 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 descr="微信图片_20250325095823"/>
          <p:cNvPicPr>
            <a:picLocks noChangeAspect="1"/>
          </p:cNvPicPr>
          <p:nvPr/>
        </p:nvPicPr>
        <p:blipFill>
          <a:blip r:embed="rId5"/>
          <a:srcRect l="16239" t="6191" r="14747" b="2809"/>
          <a:stretch>
            <a:fillRect/>
          </a:stretch>
        </p:blipFill>
        <p:spPr>
          <a:xfrm>
            <a:off x="9443720" y="1098550"/>
            <a:ext cx="1482725" cy="490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9401" r="1995"/>
          <a:stretch>
            <a:fillRect/>
          </a:stretch>
        </p:blipFill>
        <p:spPr>
          <a:xfrm>
            <a:off x="-5715" y="0"/>
            <a:ext cx="5511800" cy="6858000"/>
          </a:xfrm>
          <a:prstGeom prst="flowChartDelay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92065" y="271780"/>
            <a:ext cx="524319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越晒越防护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卓效不怕晒</a:t>
            </a:r>
            <a:endParaRPr lang="zh-CN" altLang="en-US" sz="320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6931025" y="1536065"/>
            <a:ext cx="940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i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5400" b="1" i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931025" y="2697480"/>
            <a:ext cx="940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i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5400" b="1" i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858635" y="3964305"/>
            <a:ext cx="940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i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5400" b="1" i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859905" y="5218430"/>
            <a:ext cx="940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i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5400" b="1" i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7867015" y="1680210"/>
            <a:ext cx="2887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高倍长效防晒</a:t>
            </a:r>
            <a:endParaRPr lang="zh-CN" altLang="en-US" sz="20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7938770" y="2122805"/>
            <a:ext cx="264731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SPF50+,  PA+++</a:t>
            </a:r>
            <a:endParaRPr lang="en-US" altLang="zh-CN" sz="160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7871460" y="2823210"/>
            <a:ext cx="2887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蜜都精研防晒配方</a:t>
            </a:r>
            <a:endParaRPr lang="zh-CN" altLang="en-US" sz="20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7938770" y="3343910"/>
            <a:ext cx="28155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长效防晒黑、晒伤、晒老</a:t>
            </a:r>
            <a:endParaRPr lang="zh-CN" altLang="en-US" sz="160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7938770" y="4065905"/>
            <a:ext cx="2887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0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秒快速成膜</a:t>
            </a:r>
            <a:endParaRPr lang="zh-CN" altLang="en-US" sz="20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7938770" y="4610735"/>
            <a:ext cx="28155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透明喷雾，快速成膜</a:t>
            </a:r>
            <a:endParaRPr lang="zh-CN" altLang="en-US" sz="160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7938770" y="5245100"/>
            <a:ext cx="2887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0.03mm</a:t>
            </a:r>
            <a:r>
              <a:rPr lang="zh-CN" altLang="en-US" sz="20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微米喷头</a:t>
            </a:r>
            <a:endParaRPr lang="zh-CN" altLang="en-US" sz="20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5"/>
            </p:custDataLst>
          </p:nvPr>
        </p:nvSpPr>
        <p:spPr>
          <a:xfrm>
            <a:off x="7938770" y="5722620"/>
            <a:ext cx="28155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微米喷头，绵密不</a:t>
            </a:r>
            <a:r>
              <a:rPr lang="zh-CN" altLang="en-US" sz="16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花妆</a:t>
            </a:r>
            <a:endParaRPr lang="zh-CN" altLang="en-US" sz="160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92725" y="970915"/>
            <a:ext cx="50933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高倍防护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长时耐晒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【全波段】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防晒新体验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65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微信图片_20250325095823"/>
          <p:cNvPicPr>
            <a:picLocks noChangeAspect="1"/>
          </p:cNvPicPr>
          <p:nvPr/>
        </p:nvPicPr>
        <p:blipFill>
          <a:blip r:embed="rId16"/>
          <a:srcRect l="16239" t="6191" r="14747" b="2809"/>
          <a:stretch>
            <a:fillRect/>
          </a:stretch>
        </p:blipFill>
        <p:spPr>
          <a:xfrm>
            <a:off x="5103495" y="1556385"/>
            <a:ext cx="1555115" cy="5142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http://photo-static-api.fotomore.com/creative/vcg/400/new/VCG41N936886940.jpg?uid=386&amp;timestamp=1710827498&amp;sign=eb512b7b699fd9ed70980c5d7f60060a" descr="海滩上一个拿着钟的年轻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"/>
            <a:ext cx="10410825" cy="68922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015" y="-78105"/>
            <a:ext cx="3079750" cy="7046595"/>
          </a:xfrm>
          <a:prstGeom prst="rect">
            <a:avLst/>
          </a:prstGeom>
          <a:gradFill>
            <a:gsLst>
              <a:gs pos="100000">
                <a:srgbClr val="F8F3B1">
                  <a:alpha val="0"/>
                </a:srgbClr>
              </a:gs>
              <a:gs pos="0">
                <a:srgbClr val="FBBE97"/>
              </a:gs>
            </a:gsLst>
            <a:lin ang="0" scaled="0"/>
          </a:gradFill>
          <a:effectLst>
            <a:softEdge rad="63500"/>
          </a:effectLst>
        </p:spPr>
      </p:pic>
      <p:sp>
        <p:nvSpPr>
          <p:cNvPr id="8" name="文本框 7"/>
          <p:cNvSpPr txBox="1"/>
          <p:nvPr/>
        </p:nvSpPr>
        <p:spPr>
          <a:xfrm>
            <a:off x="3513455" y="138430"/>
            <a:ext cx="596709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12H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长时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待机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 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高倍防晒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44695" y="943610"/>
            <a:ext cx="377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周密防护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防晒伤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防晒黑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44335" y="2322195"/>
            <a:ext cx="2393950" cy="1489075"/>
            <a:chOff x="10621" y="4833"/>
            <a:chExt cx="3770" cy="2345"/>
          </a:xfrm>
        </p:grpSpPr>
        <p:sp>
          <p:nvSpPr>
            <p:cNvPr id="10" name="文本框 9"/>
            <p:cNvSpPr txBox="1"/>
            <p:nvPr/>
          </p:nvSpPr>
          <p:spPr>
            <a:xfrm>
              <a:off x="10621" y="4833"/>
              <a:ext cx="212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gradFill>
                    <a:gsLst>
                      <a:gs pos="0">
                        <a:srgbClr val="FBE55E"/>
                      </a:gs>
                      <a:gs pos="100000">
                        <a:srgbClr val="EA3F32"/>
                      </a:gs>
                    </a:gsLst>
                    <a:lin ang="882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SPF50+</a:t>
              </a:r>
              <a:endParaRPr lang="en-US" altLang="zh-CN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21" y="5841"/>
              <a:ext cx="259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12.5H 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防晒伤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621" y="6307"/>
              <a:ext cx="3770" cy="8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隔离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UVB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预防晒红、晒伤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10734" y="5569"/>
              <a:ext cx="1588" cy="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408160" y="2269490"/>
            <a:ext cx="2666365" cy="1273175"/>
            <a:chOff x="10621" y="4833"/>
            <a:chExt cx="4199" cy="2005"/>
          </a:xfrm>
        </p:grpSpPr>
        <p:sp>
          <p:nvSpPr>
            <p:cNvPr id="17" name="文本框 16"/>
            <p:cNvSpPr txBox="1"/>
            <p:nvPr/>
          </p:nvSpPr>
          <p:spPr>
            <a:xfrm>
              <a:off x="10621" y="4833"/>
              <a:ext cx="212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gradFill>
                    <a:gsLst>
                      <a:gs pos="0">
                        <a:srgbClr val="FBE55E"/>
                      </a:gs>
                      <a:gs pos="100000">
                        <a:srgbClr val="EA3F32"/>
                      </a:gs>
                    </a:gsLst>
                    <a:lin ang="882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PA+++</a:t>
              </a:r>
              <a:endParaRPr lang="en-US" altLang="zh-CN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621" y="5841"/>
              <a:ext cx="259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倍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防晒黑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621" y="6307"/>
              <a:ext cx="419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隔离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UVA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预防晒黑、晒老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0734" y="5569"/>
              <a:ext cx="1588" cy="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6529705" y="4410075"/>
            <a:ext cx="5210175" cy="1555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SPF1=15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分钟有效防晒时长，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SPF50+&gt;50×15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&gt;12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小时；</a:t>
            </a:r>
            <a:endParaRPr lang="zh-CN" altLang="en-US" sz="140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PA+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可延缓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2-4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倍晒黑时间，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PA+++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可延缓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倍以上的晒黑时间；</a:t>
            </a:r>
            <a:endParaRPr lang="zh-CN" altLang="en-US" sz="140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数据来源于百度百科。</a:t>
            </a:r>
            <a:endParaRPr lang="zh-CN" altLang="en-US" sz="140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5080" y="17526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395" y="22987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object 2"/>
          <p:cNvSpPr/>
          <p:nvPr/>
        </p:nvSpPr>
        <p:spPr>
          <a:xfrm>
            <a:off x="10538460" y="-27305"/>
            <a:ext cx="1759585" cy="604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pic>
        <p:nvPicPr>
          <p:cNvPr id="9" name="图片 8" descr="微信图片_20250325095823"/>
          <p:cNvPicPr>
            <a:picLocks noChangeAspect="1"/>
          </p:cNvPicPr>
          <p:nvPr/>
        </p:nvPicPr>
        <p:blipFill>
          <a:blip r:embed="rId5"/>
          <a:srcRect l="16239" t="6191" r="14747" b="2809"/>
          <a:stretch>
            <a:fillRect/>
          </a:stretch>
        </p:blipFill>
        <p:spPr>
          <a:xfrm>
            <a:off x="5716905" y="3696335"/>
            <a:ext cx="971550" cy="3212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>
            <p:custDataLst>
              <p:tags r:id="rId2"/>
            </p:custDataLst>
          </p:nvPr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93" name="文本框 92"/>
          <p:cNvSpPr txBox="1"/>
          <p:nvPr>
            <p:custDataLst>
              <p:tags r:id="rId4"/>
            </p:custDataLst>
          </p:nvPr>
        </p:nvSpPr>
        <p:spPr>
          <a:xfrm>
            <a:off x="3364865" y="350520"/>
            <a:ext cx="5539740" cy="5219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26ACD3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Tx/>
            </a:pP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持证防晒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安心配方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防晒更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安心</a:t>
            </a:r>
            <a:endParaRPr lang="zh-CN" altLang="en-US" sz="2800" b="1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09695" y="987425"/>
            <a:ext cx="4429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严苛国家质检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权威机构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认证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国产特殊用途化妆品产品注册证国妆特字20247373-MIDOU蜜都清透防晒喷雾SPF50+ PA+++_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1658620"/>
            <a:ext cx="2379980" cy="336740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7194550" y="2678430"/>
            <a:ext cx="4411980" cy="2769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</a:t>
            </a:r>
            <a:r>
              <a:rPr lang="zh-CN" altLang="en-US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通过人体功效评测</a:t>
            </a:r>
            <a:endParaRPr lang="zh-CN" altLang="en-US" sz="24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24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</a:t>
            </a:r>
            <a:r>
              <a:rPr lang="zh-CN" altLang="en-US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通过国家药监层层审核</a:t>
            </a:r>
            <a:endParaRPr lang="zh-CN" altLang="en-US" sz="24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24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</a:t>
            </a:r>
            <a:r>
              <a:rPr lang="zh-CN" altLang="en-US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国家药监局认证 持证上岗</a:t>
            </a:r>
            <a:endParaRPr lang="zh-CN" altLang="en-US" sz="24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24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</a:t>
            </a:r>
            <a:r>
              <a:rPr lang="zh-CN" altLang="en-US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实力</a:t>
            </a:r>
            <a:r>
              <a:rPr lang="zh-CN" altLang="en-US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高倍防晒</a:t>
            </a:r>
            <a:endParaRPr lang="zh-CN" altLang="en-US" sz="24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7171690" y="1837690"/>
            <a:ext cx="3219450" cy="195580"/>
          </a:xfrm>
          <a:prstGeom prst="rect">
            <a:avLst/>
          </a:prstGeom>
          <a:solidFill>
            <a:srgbClr val="FAE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7210425" y="1449705"/>
            <a:ext cx="2928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国家特证防晒</a:t>
            </a:r>
            <a:r>
              <a:rPr lang="en-US" altLang="zh-CN" sz="3200" b="1">
                <a:solidFill>
                  <a:srgbClr val="761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>
              <a:solidFill>
                <a:srgbClr val="7611D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5" name="图片 14" descr="向右箭头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4010" y="2846070"/>
            <a:ext cx="1075690" cy="157734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44700" y="5039995"/>
            <a:ext cx="2460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特证防晒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＋权威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认证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02055" y="5512435"/>
            <a:ext cx="4660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防晒有实力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户外游玩更安心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持证防晒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更放心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人在沙滩上&#10;&#10;中度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矩形: 圆角 5"/>
          <p:cNvSpPr/>
          <p:nvPr/>
        </p:nvSpPr>
        <p:spPr>
          <a:xfrm>
            <a:off x="852880" y="866238"/>
            <a:ext cx="10486240" cy="5125524"/>
          </a:xfrm>
          <a:prstGeom prst="roundRect">
            <a:avLst>
              <a:gd name="adj" fmla="val 3669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905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256250" y="1485900"/>
            <a:ext cx="17176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rgbClr val="389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400" dirty="0">
              <a:solidFill>
                <a:srgbClr val="389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粉色的蛋糕&#10;&#10;低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0" y="4978914"/>
            <a:ext cx="2589805" cy="2102103"/>
          </a:xfrm>
          <a:prstGeom prst="rect">
            <a:avLst/>
          </a:prstGeom>
        </p:spPr>
      </p:pic>
      <p:pic>
        <p:nvPicPr>
          <p:cNvPr id="11" name="图片 10" descr="徽标&#10;&#10;描述已自动生成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0" y="489100"/>
            <a:ext cx="1168250" cy="1168250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5"/>
            </p:custDataLst>
          </p:nvPr>
        </p:nvGrpSpPr>
        <p:grpSpPr>
          <a:xfrm>
            <a:off x="1447794" y="2911852"/>
            <a:ext cx="4236204" cy="1125624"/>
            <a:chOff x="1803394" y="2597150"/>
            <a:chExt cx="4445006" cy="1181106"/>
          </a:xfrm>
        </p:grpSpPr>
        <p:grpSp>
          <p:nvGrpSpPr>
            <p:cNvPr id="8" name="组合 7"/>
            <p:cNvGrpSpPr/>
            <p:nvPr/>
          </p:nvGrpSpPr>
          <p:grpSpPr>
            <a:xfrm>
              <a:off x="1803394" y="2597150"/>
              <a:ext cx="1181106" cy="1181106"/>
              <a:chOff x="2051044" y="2647950"/>
              <a:chExt cx="1181106" cy="1181106"/>
            </a:xfrm>
          </p:grpSpPr>
          <p:pic>
            <p:nvPicPr>
              <p:cNvPr id="4" name="图片 3" descr="图标&#10;&#10;描述已自动生成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044" y="2647950"/>
                <a:ext cx="1181106" cy="1181106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303500" y="2939765"/>
                <a:ext cx="744500" cy="612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壹</a:t>
                </a:r>
                <a:endPara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文本框 17"/>
            <p:cNvSpPr txBox="1"/>
            <p:nvPr>
              <p:custDataLst>
                <p:tags r:id="rId9"/>
              </p:custDataLst>
            </p:nvPr>
          </p:nvSpPr>
          <p:spPr>
            <a:xfrm>
              <a:off x="2908300" y="2833760"/>
              <a:ext cx="3340100" cy="54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防晒的</a:t>
              </a: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重要性？</a:t>
              </a:r>
              <a:endPara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5960481" y="2911852"/>
            <a:ext cx="4463415" cy="1125624"/>
            <a:chOff x="1803394" y="2597150"/>
            <a:chExt cx="4683416" cy="1181106"/>
          </a:xfrm>
        </p:grpSpPr>
        <p:grpSp>
          <p:nvGrpSpPr>
            <p:cNvPr id="20" name="组合 19"/>
            <p:cNvGrpSpPr/>
            <p:nvPr/>
          </p:nvGrpSpPr>
          <p:grpSpPr>
            <a:xfrm>
              <a:off x="1803394" y="2597150"/>
              <a:ext cx="1181106" cy="1181106"/>
              <a:chOff x="2051044" y="2647950"/>
              <a:chExt cx="1181106" cy="1181106"/>
            </a:xfrm>
          </p:grpSpPr>
          <p:pic>
            <p:nvPicPr>
              <p:cNvPr id="22" name="图片 21" descr="图标&#10;&#10;描述已自动生成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044" y="2647950"/>
                <a:ext cx="1181106" cy="1181106"/>
              </a:xfrm>
              <a:prstGeom prst="rect">
                <a:avLst/>
              </a:prstGeom>
            </p:spPr>
          </p:pic>
          <p:sp>
            <p:nvSpPr>
              <p:cNvPr id="23" name="文本框 22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2303500" y="2939765"/>
                <a:ext cx="744500" cy="612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贰</a:t>
                </a:r>
                <a:endPara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2908118" y="2833686"/>
              <a:ext cx="3578692" cy="54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防晒</a:t>
              </a: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喷雾成分特点</a:t>
              </a:r>
              <a:endPara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14"/>
            </p:custDataLst>
          </p:nvPr>
        </p:nvGrpSpPr>
        <p:grpSpPr>
          <a:xfrm>
            <a:off x="1447794" y="4249280"/>
            <a:ext cx="4236204" cy="1125624"/>
            <a:chOff x="1803394" y="2597150"/>
            <a:chExt cx="4445006" cy="1181106"/>
          </a:xfrm>
        </p:grpSpPr>
        <p:grpSp>
          <p:nvGrpSpPr>
            <p:cNvPr id="25" name="组合 24"/>
            <p:cNvGrpSpPr/>
            <p:nvPr/>
          </p:nvGrpSpPr>
          <p:grpSpPr>
            <a:xfrm>
              <a:off x="1803394" y="2597150"/>
              <a:ext cx="1181106" cy="1181106"/>
              <a:chOff x="2051044" y="2647950"/>
              <a:chExt cx="1181106" cy="1181106"/>
            </a:xfrm>
          </p:grpSpPr>
          <p:pic>
            <p:nvPicPr>
              <p:cNvPr id="27" name="图片 26" descr="图标&#10;&#10;描述已自动生成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044" y="2647950"/>
                <a:ext cx="1181106" cy="1181106"/>
              </a:xfrm>
              <a:prstGeom prst="rect">
                <a:avLst/>
              </a:prstGeom>
            </p:spPr>
          </p:pic>
          <p:sp>
            <p:nvSpPr>
              <p:cNvPr id="28" name="文本框 2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303500" y="2939765"/>
                <a:ext cx="744500" cy="612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叁</a:t>
                </a:r>
                <a:endPara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17"/>
              </p:custDataLst>
            </p:nvPr>
          </p:nvSpPr>
          <p:spPr>
            <a:xfrm>
              <a:off x="2908300" y="2833760"/>
              <a:ext cx="3340100" cy="54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防晒喷雾</a:t>
              </a: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功效优势</a:t>
              </a:r>
              <a:endPara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8"/>
            </p:custDataLst>
          </p:nvPr>
        </p:nvGrpSpPr>
        <p:grpSpPr>
          <a:xfrm>
            <a:off x="5960481" y="4249280"/>
            <a:ext cx="4965065" cy="1125624"/>
            <a:chOff x="1803394" y="2597150"/>
            <a:chExt cx="5209793" cy="1181106"/>
          </a:xfrm>
        </p:grpSpPr>
        <p:grpSp>
          <p:nvGrpSpPr>
            <p:cNvPr id="30" name="组合 29"/>
            <p:cNvGrpSpPr/>
            <p:nvPr/>
          </p:nvGrpSpPr>
          <p:grpSpPr>
            <a:xfrm>
              <a:off x="1803394" y="2597150"/>
              <a:ext cx="1181106" cy="1181106"/>
              <a:chOff x="2051044" y="2647950"/>
              <a:chExt cx="1181106" cy="1181106"/>
            </a:xfrm>
          </p:grpSpPr>
          <p:pic>
            <p:nvPicPr>
              <p:cNvPr id="32" name="图片 31" descr="图标&#10;&#10;描述已自动生成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044" y="2647950"/>
                <a:ext cx="1181106" cy="1181106"/>
              </a:xfrm>
              <a:prstGeom prst="rect">
                <a:avLst/>
              </a:prstGeom>
            </p:spPr>
          </p:pic>
          <p:sp>
            <p:nvSpPr>
              <p:cNvPr id="33" name="文本框 3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2303500" y="2939765"/>
                <a:ext cx="744500" cy="612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肆</a:t>
                </a:r>
                <a:endPara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文本框 30"/>
            <p:cNvSpPr txBox="1"/>
            <p:nvPr>
              <p:custDataLst>
                <p:tags r:id="rId21"/>
              </p:custDataLst>
            </p:nvPr>
          </p:nvSpPr>
          <p:spPr>
            <a:xfrm>
              <a:off x="2908118" y="2833686"/>
              <a:ext cx="4105069" cy="54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防晒喷雾使用方法</a:t>
              </a: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5456338" y="2233546"/>
            <a:ext cx="12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345815" y="146050"/>
            <a:ext cx="524319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实力</a:t>
            </a:r>
            <a:r>
              <a:rPr lang="zh-CN"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对比</a:t>
            </a:r>
            <a:endParaRPr lang="zh-CN" sz="320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object 2"/>
          <p:cNvSpPr/>
          <p:nvPr>
            <p:custDataLst>
              <p:tags r:id="rId2"/>
            </p:custDataLst>
          </p:nvPr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2" name="文本框 1"/>
          <p:cNvSpPr txBox="1"/>
          <p:nvPr/>
        </p:nvSpPr>
        <p:spPr>
          <a:xfrm>
            <a:off x="6915150" y="951865"/>
            <a:ext cx="2316480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普通防晒喷雾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65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417945" y="1451610"/>
            <a:ext cx="3618865" cy="527748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777365" y="1451610"/>
            <a:ext cx="3886835" cy="5278120"/>
          </a:xfrm>
          <a:prstGeom prst="roundRect">
            <a:avLst/>
          </a:prstGeom>
          <a:solidFill>
            <a:srgbClr val="D3BD85">
              <a:alpha val="8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76730" y="2835275"/>
            <a:ext cx="3887470" cy="3697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高倍防晒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美白亦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养肤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°全面覆盖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防晒更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均匀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出雾均匀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潮汐密雾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如烟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拂面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水润清透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0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油感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清爽不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闷痘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超细密雾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妆后补喷不花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妆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严苛国家质检标准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合格资质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齐全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34150" y="2873375"/>
            <a:ext cx="3334385" cy="3697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功效单一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覆盖面积集中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防晒不均匀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出雾不均匀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水珠颗粒大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粘腻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厚重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闷痘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妆后补喷易花妆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ctr">
              <a:lnSpc>
                <a:spcPct val="22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质量无保障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流程图: 终止 24"/>
          <p:cNvSpPr/>
          <p:nvPr/>
        </p:nvSpPr>
        <p:spPr>
          <a:xfrm>
            <a:off x="5433695" y="3035300"/>
            <a:ext cx="1158875" cy="417195"/>
          </a:xfrm>
          <a:prstGeom prst="flowChartTerminator">
            <a:avLst/>
          </a:prstGeom>
          <a:solidFill>
            <a:srgbClr val="FCD837"/>
          </a:solidFill>
          <a:ln>
            <a:solidFill>
              <a:srgbClr val="FDF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功效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流程图: 终止 25"/>
          <p:cNvSpPr/>
          <p:nvPr/>
        </p:nvSpPr>
        <p:spPr>
          <a:xfrm>
            <a:off x="5433695" y="3625850"/>
            <a:ext cx="1158875" cy="417195"/>
          </a:xfrm>
          <a:prstGeom prst="flowChartTerminator">
            <a:avLst/>
          </a:prstGeom>
          <a:solidFill>
            <a:srgbClr val="FCD837"/>
          </a:solidFill>
          <a:ln>
            <a:solidFill>
              <a:srgbClr val="FDF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覆盖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流程图: 终止 27"/>
          <p:cNvSpPr/>
          <p:nvPr/>
        </p:nvSpPr>
        <p:spPr>
          <a:xfrm>
            <a:off x="5433695" y="4275455"/>
            <a:ext cx="1158875" cy="417195"/>
          </a:xfrm>
          <a:prstGeom prst="flowChartTerminator">
            <a:avLst/>
          </a:prstGeom>
          <a:solidFill>
            <a:srgbClr val="FCD837"/>
          </a:solidFill>
          <a:ln>
            <a:solidFill>
              <a:srgbClr val="FDF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出雾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流程图: 终止 28"/>
          <p:cNvSpPr/>
          <p:nvPr/>
        </p:nvSpPr>
        <p:spPr>
          <a:xfrm>
            <a:off x="5446395" y="5476240"/>
            <a:ext cx="1158875" cy="417195"/>
          </a:xfrm>
          <a:prstGeom prst="flowChartTerminator">
            <a:avLst/>
          </a:prstGeom>
          <a:solidFill>
            <a:srgbClr val="FCD837"/>
          </a:solidFill>
          <a:ln>
            <a:solidFill>
              <a:srgbClr val="FDF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妆后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流程图: 终止 29"/>
          <p:cNvSpPr/>
          <p:nvPr/>
        </p:nvSpPr>
        <p:spPr>
          <a:xfrm>
            <a:off x="5433695" y="6163310"/>
            <a:ext cx="1158875" cy="417195"/>
          </a:xfrm>
          <a:prstGeom prst="flowChartTerminator">
            <a:avLst/>
          </a:prstGeom>
          <a:solidFill>
            <a:srgbClr val="FCD837"/>
          </a:solidFill>
          <a:ln>
            <a:solidFill>
              <a:srgbClr val="FDF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质检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7539"/>
          <a:stretch>
            <a:fillRect/>
          </a:stretch>
        </p:blipFill>
        <p:spPr>
          <a:xfrm>
            <a:off x="5340350" y="1219835"/>
            <a:ext cx="1365250" cy="1435735"/>
          </a:xfrm>
          <a:prstGeom prst="ellipse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065" y="1481455"/>
            <a:ext cx="396875" cy="142494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405" y="1474470"/>
            <a:ext cx="396875" cy="1424940"/>
          </a:xfrm>
          <a:prstGeom prst="rect">
            <a:avLst/>
          </a:prstGeom>
        </p:spPr>
      </p:pic>
      <p:sp>
        <p:nvSpPr>
          <p:cNvPr id="43" name="流程图: 终止 42"/>
          <p:cNvSpPr/>
          <p:nvPr/>
        </p:nvSpPr>
        <p:spPr>
          <a:xfrm>
            <a:off x="5446395" y="4878705"/>
            <a:ext cx="1158875" cy="417195"/>
          </a:xfrm>
          <a:prstGeom prst="flowChartTerminator">
            <a:avLst/>
          </a:prstGeom>
          <a:solidFill>
            <a:srgbClr val="FCD837"/>
          </a:solidFill>
          <a:ln>
            <a:solidFill>
              <a:srgbClr val="FDF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质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感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496820" y="925830"/>
            <a:ext cx="2842895" cy="430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蜜都清透防晒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喷雾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微信图片_20250325095823"/>
          <p:cNvPicPr>
            <a:picLocks noChangeAspect="1"/>
          </p:cNvPicPr>
          <p:nvPr/>
        </p:nvPicPr>
        <p:blipFill>
          <a:blip r:embed="rId7"/>
          <a:srcRect l="16239" t="6191" r="14747" b="2809"/>
          <a:stretch>
            <a:fillRect/>
          </a:stretch>
        </p:blipFill>
        <p:spPr>
          <a:xfrm>
            <a:off x="3263900" y="1432560"/>
            <a:ext cx="497840" cy="1647825"/>
          </a:xfrm>
          <a:prstGeom prst="rect">
            <a:avLst/>
          </a:prstGeom>
        </p:spPr>
      </p:pic>
      <p:pic>
        <p:nvPicPr>
          <p:cNvPr id="11" name="图片 10" descr="微信图片_20250325095823"/>
          <p:cNvPicPr>
            <a:picLocks noChangeAspect="1"/>
          </p:cNvPicPr>
          <p:nvPr/>
        </p:nvPicPr>
        <p:blipFill>
          <a:blip r:embed="rId7"/>
          <a:srcRect l="16239" t="6191" r="14747" b="2809"/>
          <a:stretch>
            <a:fillRect/>
          </a:stretch>
        </p:blipFill>
        <p:spPr>
          <a:xfrm>
            <a:off x="3722370" y="1440180"/>
            <a:ext cx="497840" cy="1647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11430" y="-29845"/>
            <a:ext cx="12202795" cy="69018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97375" y="581025"/>
            <a:ext cx="665988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真空灌装，细密喷雾，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轻松便携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42100" y="1819275"/>
            <a:ext cx="5167630" cy="41903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真空灌装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真空贮存，纯净无菌，具有抗污染防氧化的作用。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细密喷雾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微米级雾化喷头，喷雾静音无感，均匀喷洒，令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肌肤享受放松舒适体验。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方便携带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精致小巧身形，随身携带。带妆也可以放心喷，不影响妆感。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60000"/>
              </a:lnSpc>
              <a:buFont typeface="Wingdings" panose="05000000000000000000" charset="0"/>
              <a:buNone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20" y="5850255"/>
            <a:ext cx="3417570" cy="98361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</a:rPr>
              <a:t>警示：</a:t>
            </a:r>
            <a:endParaRPr lang="zh-CN" altLang="en-US" sz="1600" b="1">
              <a:solidFill>
                <a:srgbClr val="FF0000"/>
              </a:solidFill>
              <a:latin typeface="方正仿宋_GBK" panose="02000000000000000000" charset="-122"/>
              <a:ea typeface="方正仿宋_GBK" panose="02000000000000000000" charset="-122"/>
              <a:cs typeface="方正仿宋_GBK" panose="02000000000000000000" charset="-122"/>
            </a:endParaRPr>
          </a:p>
          <a:p>
            <a:r>
              <a:rPr lang="zh-CN" altLang="en-US" sz="14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</a:rPr>
              <a:t>本品内有压力，避免日光直射、明火及撞击；勿放于50摄氏度以上环境中；不可试图破坏罐体。</a:t>
            </a:r>
            <a:endParaRPr lang="zh-CN" altLang="en-US" sz="1400">
              <a:latin typeface="方正仿宋_GBK" panose="02000000000000000000" charset="-122"/>
              <a:ea typeface="方正仿宋_GBK" panose="02000000000000000000" charset="-122"/>
              <a:cs typeface="方正仿宋_GBK" panose="02000000000000000000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2540" y="14097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1295" y="19431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object 2"/>
          <p:cNvSpPr/>
          <p:nvPr>
            <p:custDataLst>
              <p:tags r:id="rId5"/>
            </p:custDataLst>
          </p:nvPr>
        </p:nvSpPr>
        <p:spPr>
          <a:xfrm>
            <a:off x="10538460" y="825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05" y="661035"/>
            <a:ext cx="5215890" cy="59042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65290" y="548640"/>
            <a:ext cx="3754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0.03MM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微米级细雾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73900" y="1196975"/>
            <a:ext cx="3166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水雾均匀细密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不易滋花底妆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115" y="4180205"/>
            <a:ext cx="2029460" cy="16884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885" y="4154805"/>
            <a:ext cx="2026285" cy="17138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333490" y="6021070"/>
            <a:ext cx="5153025" cy="306705"/>
          </a:xfrm>
          <a:prstGeom prst="rect">
            <a:avLst/>
          </a:prstGeom>
          <a:gradFill>
            <a:gsLst>
              <a:gs pos="0">
                <a:srgbClr val="FBE55E"/>
              </a:gs>
              <a:gs pos="100000">
                <a:srgbClr val="EA3F32"/>
              </a:gs>
            </a:gsLst>
            <a:lin ang="8820000" scaled="1"/>
          </a:gradFill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喷完后会形成一层亮亮的防晒膜，不只防晒，且提亮肤色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830" y="1917065"/>
            <a:ext cx="3776980" cy="18453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147300" y="1917065"/>
            <a:ext cx="1091565" cy="1845945"/>
          </a:xfrm>
          <a:prstGeom prst="rect">
            <a:avLst/>
          </a:prstGeom>
          <a:solidFill>
            <a:schemeClr val="accent3"/>
          </a:solidFill>
          <a:ln>
            <a:solidFill>
              <a:srgbClr val="000000">
                <a:alpha val="0"/>
              </a:srgbClr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精细化喷雾头设计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>
            <p:custDataLst>
              <p:tags r:id="rId2"/>
            </p:custDataLst>
          </p:nvPr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7" name="文本框 6"/>
          <p:cNvSpPr txBox="1"/>
          <p:nvPr/>
        </p:nvSpPr>
        <p:spPr>
          <a:xfrm>
            <a:off x="3807460" y="364490"/>
            <a:ext cx="4011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紫盖预警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防晒提醒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32480" y="2113280"/>
            <a:ext cx="4874260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瓶盖感应紫外线变紫、紫外线</a:t>
            </a:r>
            <a:r>
              <a:rPr lang="zh-CN" altLang="en-US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越强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、颜色</a:t>
            </a:r>
            <a:r>
              <a:rPr lang="zh-CN" altLang="en-US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越深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56495" y="4436745"/>
            <a:ext cx="1464310" cy="15265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40635" y="2657475"/>
            <a:ext cx="2842260" cy="25165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84975" y="2649855"/>
            <a:ext cx="2705735" cy="25253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014980" y="5791835"/>
            <a:ext cx="1879600" cy="422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u="sng">
                <a:latin typeface="微软雅黑" panose="020B0503020204020204" pitchFamily="34" charset="-122"/>
                <a:ea typeface="微软雅黑" panose="020B0503020204020204" pitchFamily="34" charset="-122"/>
              </a:rPr>
              <a:t>紫外线照射前</a:t>
            </a:r>
            <a:endParaRPr lang="zh-CN" altLang="en-US" u="sng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51225" y="5252085"/>
            <a:ext cx="850900" cy="4222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白色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67320" y="5323840"/>
            <a:ext cx="850900" cy="4222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粉色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73925" y="5791835"/>
            <a:ext cx="1804670" cy="422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u="sng">
                <a:latin typeface="微软雅黑" panose="020B0503020204020204" pitchFamily="34" charset="-122"/>
                <a:ea typeface="微软雅黑" panose="020B0503020204020204" pitchFamily="34" charset="-122"/>
              </a:rPr>
              <a:t>紫外线照射后</a:t>
            </a:r>
            <a:endParaRPr lang="zh-CN" altLang="en-US" u="sng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354310" y="6021070"/>
            <a:ext cx="869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实拍图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85795" y="1012825"/>
            <a:ext cx="5208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帽盖自带紫外线提醒功能</a:t>
            </a:r>
            <a:endParaRPr lang="zh-CN" altLang="en-US" sz="2000" b="1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太阳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7350" y="3197860"/>
            <a:ext cx="1304290" cy="1304290"/>
          </a:xfrm>
          <a:prstGeom prst="rect">
            <a:avLst/>
          </a:prstGeom>
        </p:spPr>
      </p:pic>
      <p:pic>
        <p:nvPicPr>
          <p:cNvPr id="10" name="图片 9" descr="箭头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5321300" y="601980"/>
            <a:ext cx="755015" cy="2172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" y="2581275"/>
            <a:ext cx="2438400" cy="1495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320" y="2564765"/>
            <a:ext cx="2476500" cy="1504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190" y="2871470"/>
            <a:ext cx="4902200" cy="8470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163435" y="21253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紫外线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UV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强度对照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96450" y="4149090"/>
            <a:ext cx="1934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紫外线计量单位：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uW/cm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48485" y="20605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防蓝光测试卡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92220" y="189230"/>
            <a:ext cx="411670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50000"/>
              </a:lnSpc>
            </a:pPr>
            <a:endParaRPr lang="zh-CN" altLang="en-US" sz="3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50000"/>
              </a:lnSpc>
            </a:pPr>
            <a:r>
              <a:rPr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SPF50+ PA+++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8350" y="4220845"/>
            <a:ext cx="23266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未喷防晒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喷防晒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48075" y="4220845"/>
            <a:ext cx="23266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未喷防晒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喷防晒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44295" y="4652645"/>
            <a:ext cx="967105" cy="368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照射前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96410" y="4625340"/>
            <a:ext cx="967105" cy="368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照射后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6425" y="5285740"/>
            <a:ext cx="5458460" cy="815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测试方法：</a:t>
            </a:r>
            <a:endParaRPr lang="zh-CN" altLang="en-US" sz="1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用紫外线均匀照射测试卡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秒，喷涂防晒一侧颜色无变化，另一侧呈现深紫色。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67525" y="5247005"/>
            <a:ext cx="4660900" cy="839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结论：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说明蜜都防晒喷雾抵抗紫外线能力很强！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94990" y="877570"/>
            <a:ext cx="5464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高倍防晒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实力测试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4" name="文本框 3"/>
          <p:cNvSpPr txBox="1"/>
          <p:nvPr/>
        </p:nvSpPr>
        <p:spPr>
          <a:xfrm>
            <a:off x="4296410" y="764540"/>
            <a:ext cx="3522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户外防晒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不可怠慢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06115" y="1412875"/>
            <a:ext cx="530860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全方位</a:t>
            </a: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</a:t>
            </a:r>
            <a:endParaRPr lang="zh-CN" altLang="en-US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045" y="2037715"/>
            <a:ext cx="1962150" cy="2782570"/>
          </a:xfrm>
          <a:prstGeom prst="round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460500" y="4974590"/>
            <a:ext cx="114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脸部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rcRect l="1665" r="-126"/>
          <a:stretch>
            <a:fillRect/>
          </a:stretch>
        </p:blipFill>
        <p:spPr>
          <a:xfrm>
            <a:off x="3642995" y="2037715"/>
            <a:ext cx="1990725" cy="2780030"/>
          </a:xfrm>
          <a:prstGeom prst="round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067175" y="4975860"/>
            <a:ext cx="114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脖子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520" y="2066290"/>
            <a:ext cx="2013585" cy="2760345"/>
          </a:xfrm>
          <a:prstGeom prst="round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835" y="2037715"/>
            <a:ext cx="2000250" cy="2788920"/>
          </a:xfrm>
          <a:prstGeom prst="round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6501130" y="4958715"/>
            <a:ext cx="114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手部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269730" y="4958715"/>
            <a:ext cx="114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腿部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93735" y="4027805"/>
            <a:ext cx="2117090" cy="20066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4" name="文本框 3"/>
          <p:cNvSpPr txBox="1"/>
          <p:nvPr/>
        </p:nvSpPr>
        <p:spPr>
          <a:xfrm>
            <a:off x="4226560" y="541020"/>
            <a:ext cx="3522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户外防晒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不可怠慢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87725" y="1189355"/>
            <a:ext cx="530860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多场景</a:t>
            </a:r>
            <a:r>
              <a:rPr lang="en-US" altLang="zh-CN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方便携带</a:t>
            </a:r>
            <a:r>
              <a:rPr lang="en-US" altLang="zh-CN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随时随地补喷</a:t>
            </a:r>
            <a:r>
              <a:rPr lang="en-US" altLang="zh-CN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肆意畅玩夏日</a:t>
            </a:r>
            <a:endParaRPr lang="zh-CN" altLang="en-US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88440" y="1961515"/>
            <a:ext cx="2342515" cy="17792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56905" y="1961515"/>
            <a:ext cx="2210435" cy="17760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44320" y="4136390"/>
            <a:ext cx="2343150" cy="17792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928235" y="4136390"/>
            <a:ext cx="2277745" cy="179133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2345690" y="3707130"/>
            <a:ext cx="78486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冲浪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5529580" y="3707130"/>
            <a:ext cx="135890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户外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出行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9072880" y="3707130"/>
            <a:ext cx="78486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游泳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2055495" y="5981065"/>
            <a:ext cx="135890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日常通勤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5529580" y="5981065"/>
            <a:ext cx="135890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爬山运动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8"/>
            </p:custDataLst>
          </p:nvPr>
        </p:nvSpPr>
        <p:spPr>
          <a:xfrm>
            <a:off x="8841740" y="6064885"/>
            <a:ext cx="135890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旅游度假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951095" y="1877695"/>
            <a:ext cx="2148205" cy="1858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" y="2291715"/>
            <a:ext cx="3267710" cy="25126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13405" y="742950"/>
            <a:ext cx="4955540" cy="829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一摇一喷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便携防护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懒人挚爱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即刻均匀全覆盖</a:t>
            </a:r>
            <a:endParaRPr lang="zh-CN" altLang="en-US" sz="160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5620" y="1671320"/>
            <a:ext cx="977265" cy="829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800" i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4800" i="1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5960" y="5063490"/>
            <a:ext cx="26041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摇一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摇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使用前注意先轻摇瓶身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3~5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次，摇匀瓶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39920" y="5063490"/>
            <a:ext cx="31286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喷一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喷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在距离身体或者面部肌肤</a:t>
            </a:r>
            <a:endParaRPr lang="zh-CN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15-20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厘米处呈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字形或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打圈，均匀喷涂。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27390" y="5063490"/>
            <a:ext cx="29006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补一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如长时间</a:t>
            </a:r>
            <a:r>
              <a:rPr 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在户外，建议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2-3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小时补喷一次，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防晒效果更好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635" y="2291715"/>
            <a:ext cx="3251835" cy="25126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075295" y="1671320"/>
            <a:ext cx="977265" cy="829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800" i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4800" i="1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920" y="2277110"/>
            <a:ext cx="3281045" cy="25273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403725" y="1705610"/>
            <a:ext cx="977265" cy="829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800" i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4800" i="1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18790" y="189865"/>
            <a:ext cx="530860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方法用对</a:t>
            </a:r>
            <a:r>
              <a:rPr lang="en-US" altLang="zh-CN" sz="24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防晒效果加倍</a:t>
            </a:r>
            <a:endParaRPr lang="zh-CN" altLang="en-US" sz="2400" b="1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10" name="圆角矩形 9"/>
          <p:cNvSpPr/>
          <p:nvPr/>
        </p:nvSpPr>
        <p:spPr>
          <a:xfrm>
            <a:off x="983615" y="1447800"/>
            <a:ext cx="10509250" cy="4895850"/>
          </a:xfrm>
          <a:prstGeom prst="roundRect">
            <a:avLst/>
          </a:prstGeom>
          <a:solidFill>
            <a:srgbClr val="EAF2F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75685" y="339725"/>
            <a:ext cx="4974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温馨</a:t>
            </a:r>
            <a:r>
              <a:rPr lang="en-US" altLang="zh-CN" sz="3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TIP: Q/A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疑问解答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60195" y="1988820"/>
            <a:ext cx="975741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Q: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防晒喷雾的使用方法？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A:</a:t>
            </a:r>
            <a:r>
              <a: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外出前30分钟使用，使用前先摇匀，摇匀后在距离身体肌肤（不包含面部）15-20cm处均匀喷洒，停留片刻后可轻拍肌肤使其吸收，或喷于手心轻轻涂抹吸收。</a:t>
            </a:r>
            <a:endParaRPr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Q: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多久补喷一次？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A: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长时间在户外的话建议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小时间就可以补涂一次，如果在室内建议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2-3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小时补涂一次。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Q: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为什么要选择防晒喷雾？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A: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防晒喷雾的用途广泛，不仅可以用于面部及身体，而且喷雾的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使用方法非常快速便携，出门前喷一喷即可达到防晒效果。蜜都这款喷雾十分细腻，呈清透水雾状，成膜后更加轻薄，肌肤通透不假白。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Q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：四季都需要防晒吗?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A: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防晒不是要防阳光，而是要防紫外线</a:t>
            </a:r>
            <a:r>
              <a:rPr 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以及日常蓝光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。四季虽然阳光强弱不同但同样有大量紫外线损害皮肤，所以一样需要防晒。</a:t>
            </a:r>
            <a:endParaRPr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Q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防晒乳和防晒喷雾如何选择？</a:t>
            </a:r>
            <a:endParaRPr 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FontTx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A:</a:t>
            </a:r>
            <a:r>
              <a:rPr lang="zh-CN" sz="1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防晒乳可用于日常防晒使用，具防晒的同时兼同润肤功效。防晒喷雾可选择用于身体防晒或补妆外喷使用，比较方便携带使用。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3"/>
            </p:custDataLst>
          </p:nvPr>
        </p:nvCxnSpPr>
        <p:spPr>
          <a:xfrm>
            <a:off x="5030470" y="1162685"/>
            <a:ext cx="2045335" cy="1524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42000">
              <a:srgbClr val="6ACCF2"/>
            </a:gs>
            <a:gs pos="100000">
              <a:srgbClr val="2497EA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171450" y="16256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http://photo-static-api.fotomore.com/creative/vcg/400/new/VCG211291812640.jpg?uid=386&amp;timestamp=1711004656&amp;sign=125ed51106863077ea45bceecc63c9ec" descr="海滩上贝壳的特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75145"/>
          </a:xfrm>
          <a:prstGeom prst="rect">
            <a:avLst/>
          </a:prstGeom>
        </p:spPr>
      </p:pic>
      <p:pic>
        <p:nvPicPr>
          <p:cNvPr id="11" name="图片 10" descr="9b13b4ce3dabc581317db7cbfdd1ee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15" y="688975"/>
            <a:ext cx="2830830" cy="1683385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56210" y="28956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45885" y="4324350"/>
            <a:ext cx="2887980" cy="439420"/>
          </a:xfrm>
          <a:prstGeom prst="rect">
            <a:avLst/>
          </a:prstGeom>
        </p:spPr>
        <p:txBody>
          <a:bodyPr wrap="square">
            <a:noAutofit/>
          </a:bodyPr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『期待下次课程再见』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47260" y="2693670"/>
            <a:ext cx="63347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7200" b="1" dirty="0">
                <a:solidFill>
                  <a:srgbClr val="3898BE"/>
                </a:solidFill>
                <a:latin typeface="汉仪润圆-75W" panose="00020600040101010101" pitchFamily="18" charset="-122"/>
                <a:ea typeface="汉仪润圆-75W" panose="00020600040101010101" pitchFamily="18" charset="-122"/>
              </a:rPr>
              <a:t>感谢您的聆听</a:t>
            </a:r>
            <a:endParaRPr lang="zh-CN" altLang="en-US" sz="7200" b="1" dirty="0">
              <a:solidFill>
                <a:srgbClr val="3898BE"/>
              </a:solidFill>
              <a:latin typeface="汉仪润圆-75W" panose="00020600040101010101" pitchFamily="18" charset="-122"/>
              <a:ea typeface="汉仪润圆-75W" panose="00020600040101010101" pitchFamily="18" charset="-122"/>
            </a:endParaRPr>
          </a:p>
        </p:txBody>
      </p:sp>
      <p:pic>
        <p:nvPicPr>
          <p:cNvPr id="8" name="图片 7" descr="微信图片_20250325095823"/>
          <p:cNvPicPr>
            <a:picLocks noChangeAspect="1"/>
          </p:cNvPicPr>
          <p:nvPr/>
        </p:nvPicPr>
        <p:blipFill>
          <a:blip r:embed="rId3"/>
          <a:srcRect l="16239" t="6191" r="14747" b="2809"/>
          <a:stretch>
            <a:fillRect/>
          </a:stretch>
        </p:blipFill>
        <p:spPr>
          <a:xfrm>
            <a:off x="509270" y="499110"/>
            <a:ext cx="1496060" cy="4946650"/>
          </a:xfrm>
          <a:prstGeom prst="rect">
            <a:avLst/>
          </a:prstGeom>
        </p:spPr>
      </p:pic>
      <p:pic>
        <p:nvPicPr>
          <p:cNvPr id="9" name="图片 8" descr="微信图片_20250325095823"/>
          <p:cNvPicPr>
            <a:picLocks noChangeAspect="1"/>
          </p:cNvPicPr>
          <p:nvPr/>
        </p:nvPicPr>
        <p:blipFill>
          <a:blip r:embed="rId3"/>
          <a:srcRect l="16239" t="6191" r="14747" b="2809"/>
          <a:stretch>
            <a:fillRect/>
          </a:stretch>
        </p:blipFill>
        <p:spPr>
          <a:xfrm>
            <a:off x="1749425" y="848360"/>
            <a:ext cx="1496060" cy="494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4" name="Object 901"/>
          <p:cNvSpPr txBox="1"/>
          <p:nvPr>
            <p:custDataLst>
              <p:tags r:id="rId3"/>
            </p:custDataLst>
          </p:nvPr>
        </p:nvSpPr>
        <p:spPr>
          <a:xfrm>
            <a:off x="609563" y="120540"/>
            <a:ext cx="3797846" cy="789305"/>
          </a:xfrm>
          <a:prstGeom prst="rect">
            <a:avLst/>
          </a:prstGeom>
        </p:spPr>
        <p:txBody>
          <a:bodyPr vert="horz" lIns="63500" tIns="25400" rIns="63500" bIns="25400" rtlCol="0" anchor="b" anchorCtr="0">
            <a:normAutofit/>
          </a:bodyPr>
          <a:p>
            <a:pPr marL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b="1" i="0" spc="22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防晒的重要性?</a:t>
            </a:r>
            <a:endParaRPr lang="zh-CN" altLang="en-US" sz="3800" b="1" i="0" spc="220" dirty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Object 902"/>
          <p:cNvSpPr txBox="1"/>
          <p:nvPr>
            <p:custDataLst>
              <p:tags r:id="rId4"/>
            </p:custDataLst>
          </p:nvPr>
        </p:nvSpPr>
        <p:spPr>
          <a:xfrm>
            <a:off x="4901565" y="406400"/>
            <a:ext cx="5363210" cy="653415"/>
          </a:xfrm>
          <a:prstGeom prst="rect">
            <a:avLst/>
          </a:prstGeom>
        </p:spPr>
        <p:txBody>
          <a:bodyPr vert="horz" lIns="63500" tIns="25400" rIns="63500" bIns="25400" rtlCol="0" anchor="t" anchorCtr="0">
            <a:noAutofit/>
          </a:bodyPr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2400" b="1" spc="1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养儿不一定防老，但防晒一定防老</a:t>
            </a:r>
            <a:endParaRPr lang="zh-CN" sz="2400" b="1" spc="1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533563" y="1265542"/>
            <a:ext cx="6048572" cy="152525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sz="1500" spc="12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紫外线是太阳光中的一部分，具有极强的穿透力，可以穿透皮肤表层，对皮肤造成伤害，包括晒伤、晒黑、皮肤老化、甚至皮肤病等严重问题。</a:t>
            </a:r>
            <a:endParaRPr sz="1500" spc="12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4965065" y="1655318"/>
            <a:ext cx="352631" cy="10387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19" name="流程图: 决策 18"/>
          <p:cNvSpPr/>
          <p:nvPr>
            <p:custDataLst>
              <p:tags r:id="rId7"/>
            </p:custDataLst>
          </p:nvPr>
        </p:nvSpPr>
        <p:spPr>
          <a:xfrm>
            <a:off x="4864994" y="1344642"/>
            <a:ext cx="552772" cy="552740"/>
          </a:xfrm>
          <a:prstGeom prst="flowChartDecision">
            <a:avLst/>
          </a:prstGeom>
          <a:solidFill>
            <a:schemeClr val="accent1"/>
          </a:solidFill>
          <a:ln>
            <a:noFill/>
          </a:ln>
          <a:effectLst>
            <a:outerShdw blurRad="254000" dist="76200" dir="5400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4969247" y="1370768"/>
            <a:ext cx="264473" cy="428151"/>
          </a:xfrm>
          <a:prstGeom prst="rect">
            <a:avLst/>
          </a:prstGeom>
          <a:noFill/>
        </p:spPr>
        <p:txBody>
          <a:bodyPr wrap="square" rtlCol="0" anchor="ctr" anchorCtr="0">
            <a:normAutofit fontScale="80000"/>
          </a:bodyPr>
          <a:p>
            <a:r>
              <a:rPr lang="en-US" altLang="zh-CN" sz="1400" b="1" dirty="0">
                <a:solidFill>
                  <a:schemeClr val="lt1"/>
                </a:solidFill>
              </a:rPr>
              <a:t>1</a:t>
            </a:r>
            <a:endParaRPr lang="en-US" altLang="zh-CN" sz="1400" b="1" dirty="0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5533563" y="3218828"/>
            <a:ext cx="6048572" cy="152525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500" spc="7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紫外线中的UVB会导致皮肤晒伤，出现发红、发热、脱皮等现象；UVA则能深入真皮层，导致皮肤发黄、发黑、色斑、皱纹等光老化现象，且这种现象是不可逆的。HEV蓝光也可达皮下组织，比紫外线波长更长，会引起长达3个月的黑色素沉着，造成细胞氧化损伤，加速皮肤老化,。</a:t>
            </a:r>
            <a:endParaRPr lang="zh-CN" altLang="en-US" sz="1500" spc="7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0"/>
            </p:custDataLst>
          </p:nvPr>
        </p:nvSpPr>
        <p:spPr>
          <a:xfrm>
            <a:off x="4965065" y="3603840"/>
            <a:ext cx="352631" cy="10387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25" name="流程图: 决策 24"/>
          <p:cNvSpPr/>
          <p:nvPr>
            <p:custDataLst>
              <p:tags r:id="rId11"/>
            </p:custDataLst>
          </p:nvPr>
        </p:nvSpPr>
        <p:spPr>
          <a:xfrm>
            <a:off x="4864994" y="3293161"/>
            <a:ext cx="552772" cy="552740"/>
          </a:xfrm>
          <a:prstGeom prst="flowChartDecision">
            <a:avLst/>
          </a:prstGeom>
          <a:solidFill>
            <a:schemeClr val="accent2"/>
          </a:solidFill>
          <a:ln>
            <a:noFill/>
          </a:ln>
          <a:effectLst>
            <a:outerShdw blurRad="254000" dist="76200" dir="5400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4978884" y="3328924"/>
            <a:ext cx="264473" cy="428151"/>
          </a:xfrm>
          <a:prstGeom prst="rect">
            <a:avLst/>
          </a:prstGeom>
          <a:noFill/>
        </p:spPr>
        <p:txBody>
          <a:bodyPr wrap="square" rtlCol="0" anchor="ctr" anchorCtr="0">
            <a:normAutofit fontScale="50000"/>
          </a:bodyPr>
          <a:p>
            <a:r>
              <a:rPr lang="en-US" altLang="zh-CN" sz="2400" b="1" dirty="0">
                <a:solidFill>
                  <a:schemeClr val="lt1"/>
                </a:solidFill>
              </a:rPr>
              <a:t>2</a:t>
            </a:r>
            <a:endParaRPr lang="en-US" altLang="zh-CN" sz="2400" b="1" dirty="0">
              <a:solidFill>
                <a:schemeClr val="lt1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5533563" y="5172114"/>
            <a:ext cx="6048572" cy="152525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sz="1500" spc="11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而防晒就是为了避免这些问题的发生，防晒喷雾能在皮肤表面形成保护膜，有效减少紫外线对皮肤的伤害，从而预防皮肤干燥、粗糙、色斑、皱纹等老化现象，更好的保养皮肤。</a:t>
            </a:r>
            <a:endParaRPr lang="zh-CN" sz="1500" spc="11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4"/>
            </p:custDataLst>
          </p:nvPr>
        </p:nvSpPr>
        <p:spPr>
          <a:xfrm>
            <a:off x="4965065" y="5557126"/>
            <a:ext cx="352631" cy="10387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流程图: 决策 15"/>
          <p:cNvSpPr/>
          <p:nvPr>
            <p:custDataLst>
              <p:tags r:id="rId15"/>
            </p:custDataLst>
          </p:nvPr>
        </p:nvSpPr>
        <p:spPr>
          <a:xfrm>
            <a:off x="4864994" y="5246447"/>
            <a:ext cx="552772" cy="552740"/>
          </a:xfrm>
          <a:prstGeom prst="flowChartDecision">
            <a:avLst/>
          </a:prstGeom>
          <a:solidFill>
            <a:schemeClr val="accent3"/>
          </a:solidFill>
          <a:ln>
            <a:noFill/>
          </a:ln>
          <a:effectLst>
            <a:outerShdw blurRad="254000" dist="76200" dir="5400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4978884" y="5282210"/>
            <a:ext cx="264473" cy="428151"/>
          </a:xfrm>
          <a:prstGeom prst="rect">
            <a:avLst/>
          </a:prstGeom>
          <a:noFill/>
        </p:spPr>
        <p:txBody>
          <a:bodyPr wrap="square" rtlCol="0" anchor="ctr" anchorCtr="0">
            <a:normAutofit fontScale="50000"/>
          </a:bodyPr>
          <a:p>
            <a:r>
              <a:rPr lang="en-US" altLang="zh-CN" sz="2400" b="1" dirty="0">
                <a:solidFill>
                  <a:schemeClr val="lt1"/>
                </a:solidFill>
              </a:rPr>
              <a:t>3</a:t>
            </a:r>
            <a:endParaRPr lang="en-US" altLang="zh-CN" sz="2400" b="1" dirty="0">
              <a:solidFill>
                <a:schemeClr val="lt1"/>
              </a:solidFill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0" y="937895"/>
            <a:ext cx="109493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 descr="微信图片_20250325095823"/>
          <p:cNvPicPr>
            <a:picLocks noChangeAspect="1"/>
          </p:cNvPicPr>
          <p:nvPr/>
        </p:nvPicPr>
        <p:blipFill>
          <a:blip r:embed="rId17"/>
          <a:srcRect l="16239" t="6191" r="14747" b="2809"/>
          <a:stretch>
            <a:fillRect/>
          </a:stretch>
        </p:blipFill>
        <p:spPr>
          <a:xfrm>
            <a:off x="953770" y="1021715"/>
            <a:ext cx="1536700" cy="5080635"/>
          </a:xfrm>
          <a:prstGeom prst="rect">
            <a:avLst/>
          </a:prstGeom>
        </p:spPr>
      </p:pic>
      <p:pic>
        <p:nvPicPr>
          <p:cNvPr id="2" name="图片 1" descr="微信图片_20250325095823"/>
          <p:cNvPicPr>
            <a:picLocks noChangeAspect="1"/>
          </p:cNvPicPr>
          <p:nvPr/>
        </p:nvPicPr>
        <p:blipFill>
          <a:blip r:embed="rId17"/>
          <a:srcRect l="16239" t="6191" r="14747" b="2809"/>
          <a:stretch>
            <a:fillRect/>
          </a:stretch>
        </p:blipFill>
        <p:spPr>
          <a:xfrm>
            <a:off x="2169160" y="1464945"/>
            <a:ext cx="1536700" cy="5080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bject 2"/>
          <p:cNvSpPr/>
          <p:nvPr>
            <p:custDataLst>
              <p:tags r:id="rId2"/>
            </p:custDataLst>
          </p:nvPr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4" name="Object 901"/>
          <p:cNvSpPr txBox="1"/>
          <p:nvPr>
            <p:custDataLst>
              <p:tags r:id="rId4"/>
            </p:custDataLst>
          </p:nvPr>
        </p:nvSpPr>
        <p:spPr>
          <a:xfrm>
            <a:off x="609563" y="120540"/>
            <a:ext cx="3797846" cy="789305"/>
          </a:xfrm>
          <a:prstGeom prst="rect">
            <a:avLst/>
          </a:prstGeom>
        </p:spPr>
        <p:txBody>
          <a:bodyPr vert="horz" lIns="63500" tIns="25400" rIns="63500" bIns="25400" rtlCol="0" anchor="b" anchorCtr="0">
            <a:normAutofit fontScale="70000"/>
          </a:bodyPr>
          <a:p>
            <a:pPr marL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b="1" i="0" spc="22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紫外线对皮肤的</a:t>
            </a:r>
            <a:r>
              <a:rPr lang="zh-CN" altLang="en-US" sz="3800" b="1" i="0" spc="22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伤害</a:t>
            </a:r>
            <a:endParaRPr lang="zh-CN" altLang="en-US" sz="3800" b="1" i="0" spc="220" dirty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0" y="937895"/>
            <a:ext cx="109493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220335" y="927735"/>
            <a:ext cx="1595755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本框 94"/>
          <p:cNvSpPr txBox="1"/>
          <p:nvPr>
            <p:custDataLst>
              <p:tags r:id="rId5"/>
            </p:custDataLst>
          </p:nvPr>
        </p:nvSpPr>
        <p:spPr>
          <a:xfrm>
            <a:off x="681990" y="1273175"/>
            <a:ext cx="10136505" cy="384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**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面对紫外线侵蚀，电脑辐射等电器伤害，肌肤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暗淡无光，肤质越来越差。再也不要小看UVA与UVB的威力了！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4640" y="2070735"/>
            <a:ext cx="5612130" cy="2600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291715" y="2141220"/>
            <a:ext cx="16186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肌肤老化的原因</a:t>
            </a:r>
            <a:endParaRPr lang="zh-CN" altLang="en-US" sz="14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504825" y="4969510"/>
            <a:ext cx="11066780" cy="1297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UVB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可达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表皮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，会导致皮肤</a:t>
            </a:r>
            <a:r>
              <a: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晒伤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，出现发红、发热、脱皮等现象。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UVA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可达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真皮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，会导致皮肤</a:t>
            </a:r>
            <a:r>
              <a: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发黄发黑色斑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、进而易长</a:t>
            </a:r>
            <a:r>
              <a: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皱纹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，出现</a:t>
            </a:r>
            <a:r>
              <a: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光老化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现象。【不可逆】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除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UVA/UVB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紫外线之外，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HEV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蓝光可达皮下组织，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比紫外线具有更长的波长，会引起长达3个月的</a:t>
            </a:r>
            <a:r>
              <a: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黑色素沉着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，造成细胞</a:t>
            </a:r>
            <a:r>
              <a: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氧化损伤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，加速</a:t>
            </a:r>
            <a:r>
              <a: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皮肤老化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5296" t="28463" r="5649" b="18880"/>
          <a:stretch>
            <a:fillRect/>
          </a:stretch>
        </p:blipFill>
        <p:spPr>
          <a:xfrm>
            <a:off x="5977255" y="2033905"/>
            <a:ext cx="5788660" cy="2600960"/>
          </a:xfrm>
          <a:custGeom>
            <a:avLst/>
            <a:gdLst>
              <a:gd name="connsiteX0" fmla="*/ 152321 w 6832706"/>
              <a:gd name="connsiteY0" fmla="*/ 0 h 3714244"/>
              <a:gd name="connsiteX1" fmla="*/ 6680385 w 6832706"/>
              <a:gd name="connsiteY1" fmla="*/ 0 h 3714244"/>
              <a:gd name="connsiteX2" fmla="*/ 6832706 w 6832706"/>
              <a:gd name="connsiteY2" fmla="*/ 152321 h 3714244"/>
              <a:gd name="connsiteX3" fmla="*/ 6832706 w 6832706"/>
              <a:gd name="connsiteY3" fmla="*/ 3561923 h 3714244"/>
              <a:gd name="connsiteX4" fmla="*/ 6680385 w 6832706"/>
              <a:gd name="connsiteY4" fmla="*/ 3714244 h 3714244"/>
              <a:gd name="connsiteX5" fmla="*/ 152321 w 6832706"/>
              <a:gd name="connsiteY5" fmla="*/ 3714244 h 3714244"/>
              <a:gd name="connsiteX6" fmla="*/ 0 w 6832706"/>
              <a:gd name="connsiteY6" fmla="*/ 3561923 h 3714244"/>
              <a:gd name="connsiteX7" fmla="*/ 0 w 6832706"/>
              <a:gd name="connsiteY7" fmla="*/ 152321 h 3714244"/>
              <a:gd name="connsiteX8" fmla="*/ 152321 w 6832706"/>
              <a:gd name="connsiteY8" fmla="*/ 0 h 371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2706" h="3714244">
                <a:moveTo>
                  <a:pt x="152321" y="0"/>
                </a:moveTo>
                <a:lnTo>
                  <a:pt x="6680385" y="0"/>
                </a:lnTo>
                <a:cubicBezTo>
                  <a:pt x="6764510" y="0"/>
                  <a:pt x="6832706" y="68196"/>
                  <a:pt x="6832706" y="152321"/>
                </a:cubicBezTo>
                <a:lnTo>
                  <a:pt x="6832706" y="3561923"/>
                </a:lnTo>
                <a:cubicBezTo>
                  <a:pt x="6832706" y="3646048"/>
                  <a:pt x="6764510" y="3714244"/>
                  <a:pt x="6680385" y="3714244"/>
                </a:cubicBezTo>
                <a:lnTo>
                  <a:pt x="152321" y="3714244"/>
                </a:lnTo>
                <a:cubicBezTo>
                  <a:pt x="68196" y="3714244"/>
                  <a:pt x="0" y="3646048"/>
                  <a:pt x="0" y="3561923"/>
                </a:cubicBezTo>
                <a:lnTo>
                  <a:pt x="0" y="152321"/>
                </a:lnTo>
                <a:cubicBezTo>
                  <a:pt x="0" y="68196"/>
                  <a:pt x="68196" y="0"/>
                  <a:pt x="152321" y="0"/>
                </a:cubicBezTo>
                <a:close/>
              </a:path>
            </a:pathLst>
          </a:custGeom>
          <a:ln w="19050">
            <a:solidFill>
              <a:srgbClr val="00B0F0"/>
            </a:solidFill>
          </a:ln>
        </p:spPr>
      </p:pic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560070" y="6369050"/>
            <a:ext cx="51816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蓝光来源：阳光、霓虹灯、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LED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灯、手机、电脑、电视、平板</a:t>
            </a:r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信息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2" name="文本框 1"/>
          <p:cNvSpPr txBox="1"/>
          <p:nvPr/>
        </p:nvSpPr>
        <p:spPr>
          <a:xfrm>
            <a:off x="4591685" y="506730"/>
            <a:ext cx="26009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</a:t>
            </a:r>
            <a:r>
              <a:rPr lang="zh-CN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信息</a:t>
            </a:r>
            <a:endParaRPr lang="zh-CN" sz="2800" b="1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3"/>
            </p:custDataLst>
          </p:nvPr>
        </p:nvCxnSpPr>
        <p:spPr>
          <a:xfrm>
            <a:off x="5582920" y="1229360"/>
            <a:ext cx="720090" cy="825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81355" y="1590040"/>
            <a:ext cx="6087745" cy="3977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zh-CN" altLang="en-US" sz="16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【产品名称】</a:t>
            </a:r>
            <a:r>
              <a:rPr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MIDOU蜜都</a:t>
            </a:r>
            <a:r>
              <a:rPr lang="en-US"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</a:t>
            </a:r>
            <a:r>
              <a:rPr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清透防晒喷雾SPF50+ PA+++</a:t>
            </a:r>
            <a:endParaRPr sz="1400" b="1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【规</a:t>
            </a:r>
            <a:r>
              <a:rPr lang="en-US" altLang="zh-CN"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altLang="en-US"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格】</a:t>
            </a:r>
            <a:r>
              <a:rPr lang="en-US" altLang="zh-CN" sz="1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100ml</a:t>
            </a:r>
            <a:endParaRPr lang="en-US" altLang="zh-CN" sz="14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【功</a:t>
            </a:r>
            <a:r>
              <a:rPr lang="en-US" altLang="zh-CN"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altLang="en-US"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效】</a:t>
            </a:r>
            <a:r>
              <a:rPr lang="zh-CN" altLang="en-US" sz="1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防晒特证、物理美白</a:t>
            </a:r>
            <a:endParaRPr lang="zh-CN" altLang="en-US" sz="14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【核心成分】</a:t>
            </a:r>
            <a:r>
              <a:rPr lang="en-US" altLang="zh-CN" sz="1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1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重物理防晒剂（奥克立林、乙基己基三嗪酮等）、二氧化钛、紫苜蓿（MEDICAGO SATIVA）提取物、生育酚（维生素E）、脱羧肌肽盐酸盐</a:t>
            </a:r>
            <a:endParaRPr lang="zh-CN" altLang="en-US" sz="14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1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【产品功效】</a:t>
            </a:r>
            <a:r>
              <a:rPr lang="en-US" altLang="zh-CN" sz="1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细腻喷雾设计便于均匀喷洒肌肤，触感柔和爽肤，蕴含物理防护配方，能有效抵御UVA/UVB紫外线对皮肤的损伤；高倍防晒，令肌肤娇阳下倍感呵护。</a:t>
            </a:r>
            <a:endParaRPr lang="en-US" altLang="zh-CN" sz="14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zh-CN" sz="14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微信图片_20250325095823"/>
          <p:cNvPicPr>
            <a:picLocks noChangeAspect="1"/>
          </p:cNvPicPr>
          <p:nvPr/>
        </p:nvPicPr>
        <p:blipFill>
          <a:blip r:embed="rId4"/>
          <a:srcRect l="16239" t="6191" r="14747" b="2809"/>
          <a:stretch>
            <a:fillRect/>
          </a:stretch>
        </p:blipFill>
        <p:spPr>
          <a:xfrm>
            <a:off x="9320530" y="499745"/>
            <a:ext cx="1536700" cy="5080635"/>
          </a:xfrm>
          <a:prstGeom prst="rect">
            <a:avLst/>
          </a:prstGeom>
        </p:spPr>
      </p:pic>
      <p:pic>
        <p:nvPicPr>
          <p:cNvPr id="3" name="图片 2" descr="微信图片_20250325095823"/>
          <p:cNvPicPr>
            <a:picLocks noChangeAspect="1"/>
          </p:cNvPicPr>
          <p:nvPr/>
        </p:nvPicPr>
        <p:blipFill>
          <a:blip r:embed="rId4"/>
          <a:srcRect l="16239" t="6191" r="14747" b="2809"/>
          <a:stretch>
            <a:fillRect/>
          </a:stretch>
        </p:blipFill>
        <p:spPr>
          <a:xfrm>
            <a:off x="8090535" y="788670"/>
            <a:ext cx="1536700" cy="5080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5" name="文本框 4"/>
          <p:cNvSpPr txBox="1"/>
          <p:nvPr/>
        </p:nvSpPr>
        <p:spPr>
          <a:xfrm>
            <a:off x="2672715" y="-31750"/>
            <a:ext cx="71977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防晒不过关，肌肤很受伤</a:t>
            </a:r>
            <a:endParaRPr lang="zh-CN" altLang="en-US" sz="4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皮肤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75%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的衰老特征，都是日晒导致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64895" y="5518785"/>
            <a:ext cx="1227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伤肤红肿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021965" y="5518785"/>
            <a:ext cx="148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晒伤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晒老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5084445" y="5518785"/>
            <a:ext cx="148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干燥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干枯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7515225" y="5518785"/>
            <a:ext cx="1316990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暗黄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黝黑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65" y="1890395"/>
            <a:ext cx="1914525" cy="32581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30195" y="1890395"/>
            <a:ext cx="1894840" cy="32715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10455" y="1890395"/>
            <a:ext cx="1914525" cy="33293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4641"/>
          <a:stretch>
            <a:fillRect/>
          </a:stretch>
        </p:blipFill>
        <p:spPr>
          <a:xfrm>
            <a:off x="9267190" y="1890395"/>
            <a:ext cx="2132965" cy="327279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13"/>
            </p:custDataLst>
          </p:nvPr>
        </p:nvSpPr>
        <p:spPr>
          <a:xfrm>
            <a:off x="9514840" y="5510530"/>
            <a:ext cx="1602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晒后痘痘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斑点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7308"/>
          <a:stretch>
            <a:fillRect/>
          </a:stretch>
        </p:blipFill>
        <p:spPr>
          <a:xfrm>
            <a:off x="7020560" y="1890395"/>
            <a:ext cx="2020570" cy="331533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602355" y="6243955"/>
            <a:ext cx="5436870" cy="532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en-US" altLang="zh-CN" sz="2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防晒不到位</a:t>
            </a:r>
            <a:r>
              <a:rPr lang="en-US" altLang="zh-CN" sz="2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加速肌肤晒伤老化</a:t>
            </a:r>
            <a:r>
              <a:rPr lang="en-US" altLang="zh-CN" sz="2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20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成分特点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17" name="文本框 16"/>
          <p:cNvSpPr txBox="1"/>
          <p:nvPr/>
        </p:nvSpPr>
        <p:spPr>
          <a:xfrm>
            <a:off x="5532120" y="1555115"/>
            <a:ext cx="2181860" cy="532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zh-CN" b="1" u="sng" spc="-5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吸收蓝光紫外线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41390" y="2083435"/>
            <a:ext cx="4065905" cy="1183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含丰富类黄酮化合物，对外界刺激适应力强</a:t>
            </a:r>
            <a:endParaRPr lang="zh-CN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有效抑制蓝光诱导，高防护，更护肤</a:t>
            </a:r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还可以有效抵御蓝光造成的肌肤损伤。</a:t>
            </a:r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92550" y="1024255"/>
            <a:ext cx="4708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「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在阳光最近的地方寻找抗蓝光灵感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」</a:t>
            </a:r>
            <a:endParaRPr 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LZM15024538801[1]"/>
          <p:cNvPicPr>
            <a:picLocks noChangeAspect="1"/>
          </p:cNvPicPr>
          <p:nvPr/>
        </p:nvPicPr>
        <p:blipFill>
          <a:blip r:embed="rId3"/>
          <a:srcRect l="15256" r="14489" b="6933"/>
          <a:stretch>
            <a:fillRect/>
          </a:stretch>
        </p:blipFill>
        <p:spPr>
          <a:xfrm>
            <a:off x="410845" y="1555115"/>
            <a:ext cx="4015105" cy="3989070"/>
          </a:xfrm>
          <a:prstGeom prst="ellipse">
            <a:avLst/>
          </a:prstGeom>
        </p:spPr>
      </p:pic>
      <p:pic>
        <p:nvPicPr>
          <p:cNvPr id="10" name="object 31"/>
          <p:cNvPicPr/>
          <p:nvPr/>
        </p:nvPicPr>
        <p:blipFill>
          <a:blip r:embed="rId4" cstate="print"/>
          <a:srcRect l="17373" t="17823" r="16668" b="18493"/>
          <a:stretch>
            <a:fillRect/>
          </a:stretch>
        </p:blipFill>
        <p:spPr>
          <a:xfrm>
            <a:off x="67945" y="767080"/>
            <a:ext cx="5165090" cy="55327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93140" y="6265545"/>
            <a:ext cx="3740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苜蓝®茵Urbluray ® MS</a:t>
            </a:r>
            <a:endParaRPr lang="zh-CN" altLang="en-US" sz="20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2934970" y="202565"/>
            <a:ext cx="6670675" cy="71437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紫苜蓿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——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高能防护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防晒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加倍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58535" y="3416935"/>
            <a:ext cx="5441315" cy="2846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保湿嫩肤：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具有极佳的保湿效果，有效减少肌肤刺激现象，提升保湿力，肌肤光滑细腻感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抗氧呵护：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丰富的类黄酮素，有效抗氧化，抵御外界刺激对肌肤的伤害，肌肤更光泽细腻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抗皱抗老：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促进胶原蛋白生成，深层营养肌肤，提升肌肤耐受性，从根源抵御肌肤老化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抵御蓝光：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抵御蓝光引发的皮肤损伤，减少皮肤受到蓝光照射的刺激损伤，更呵护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肌肤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成分特点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46231" t="13200" r="11898" b="13816"/>
          <a:stretch>
            <a:fillRect/>
          </a:stretch>
        </p:blipFill>
        <p:spPr>
          <a:xfrm>
            <a:off x="5476240" y="900430"/>
            <a:ext cx="5114925" cy="5034915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58335" y="735330"/>
            <a:ext cx="1532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二氧化钛</a:t>
            </a:r>
            <a:endParaRPr lang="zh-CN" altLang="en-US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58335" y="1235075"/>
            <a:ext cx="213360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反射阻隔紫外线光波，预防肌肤晒红、晒伤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4"/>
            </p:custDataLst>
          </p:nvPr>
        </p:nvCxnSpPr>
        <p:spPr>
          <a:xfrm flipV="1">
            <a:off x="4544695" y="1141730"/>
            <a:ext cx="1256665" cy="1714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302125" y="4719955"/>
            <a:ext cx="1430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苜蓝茵</a:t>
            </a:r>
            <a:endParaRPr lang="zh-CN" altLang="en-US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02125" y="5219700"/>
            <a:ext cx="240919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抗氧化、吸收蓝光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清除自由基预防蓝光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损伤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5"/>
            </p:custDataLst>
          </p:nvPr>
        </p:nvCxnSpPr>
        <p:spPr>
          <a:xfrm>
            <a:off x="4388485" y="5126355"/>
            <a:ext cx="1172845" cy="1651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033635" y="4799965"/>
            <a:ext cx="1403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奥克立林</a:t>
            </a:r>
            <a:endParaRPr lang="zh-CN" altLang="en-US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033635" y="5282565"/>
            <a:ext cx="225425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吸收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UVA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UVB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耐光耐热，温和稳定性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6"/>
            </p:custDataLst>
          </p:nvPr>
        </p:nvCxnSpPr>
        <p:spPr>
          <a:xfrm>
            <a:off x="10102850" y="5206365"/>
            <a:ext cx="1151255" cy="1651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36270" y="2044700"/>
            <a:ext cx="35636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防晒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金三角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效果更持久、更稳定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5590" y="3127375"/>
            <a:ext cx="4545330" cy="268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Sun in "golden triangle" effect is more lasting, more stable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9140" y="3775710"/>
            <a:ext cx="32200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物化结合升级光稳定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防护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20650"/>
            <a:ext cx="122555" cy="488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38430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411460" y="-29845"/>
            <a:ext cx="1759585" cy="60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2994025" y="433705"/>
            <a:ext cx="6369050" cy="5651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dist">
              <a:lnSpc>
                <a:spcPct val="11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高倍强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防晒，全波段抵御紫外线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伤害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553210" y="2913698"/>
            <a:ext cx="1440180" cy="13093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7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</a:t>
            </a:r>
            <a:endParaRPr lang="zh-CN" altLang="en-US" sz="7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611120" y="3762375"/>
            <a:ext cx="769620" cy="497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晒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TextBox 7"/>
          <p:cNvSpPr txBox="1"/>
          <p:nvPr>
            <p:custDataLst>
              <p:tags r:id="rId6"/>
            </p:custDataLst>
          </p:nvPr>
        </p:nvSpPr>
        <p:spPr>
          <a:xfrm>
            <a:off x="3942080" y="5979160"/>
            <a:ext cx="4315460" cy="40068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蜜都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·</a:t>
            </a:r>
            <a:r>
              <a:rPr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清透防晒喷雾</a:t>
            </a: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SPF50+ PA+++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7995920" y="1960245"/>
            <a:ext cx="2059940" cy="5651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 </a:t>
            </a:r>
            <a:r>
              <a:rPr lang="zh-CN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轻薄速成膜</a:t>
            </a: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8910320" y="2982595"/>
            <a:ext cx="2059940" cy="58229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 </a:t>
            </a:r>
            <a:r>
              <a:rPr lang="zh-CN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高倍</a:t>
            </a:r>
            <a:r>
              <a:rPr lang="zh-CN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耐晒</a:t>
            </a:r>
            <a:endParaRPr lang="zh-CN" sz="24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8656320" y="4111308"/>
            <a:ext cx="2233930" cy="5651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 </a:t>
            </a:r>
            <a:r>
              <a:rPr lang="zh-CN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防水防汗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7995920" y="5057775"/>
            <a:ext cx="2059940" cy="5651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</a:t>
            </a:r>
            <a:r>
              <a:rPr lang="zh-CN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水润</a:t>
            </a:r>
            <a:r>
              <a:rPr lang="zh-CN" sz="2400" b="1">
                <a:gradFill>
                  <a:gsLst>
                    <a:gs pos="0">
                      <a:srgbClr val="FBE55E"/>
                    </a:gs>
                    <a:gs pos="100000">
                      <a:srgbClr val="EA3F32"/>
                    </a:gs>
                  </a:gsLst>
                  <a:lin ang="882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舒适</a:t>
            </a:r>
            <a:endParaRPr lang="zh-CN" sz="2400" b="1">
              <a:gradFill>
                <a:gsLst>
                  <a:gs pos="0">
                    <a:srgbClr val="FBE55E"/>
                  </a:gs>
                  <a:gs pos="100000">
                    <a:srgbClr val="EA3F32"/>
                  </a:gs>
                </a:gsLst>
                <a:lin ang="882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TextBox 7"/>
          <p:cNvSpPr txBox="1"/>
          <p:nvPr>
            <p:custDataLst>
              <p:tags r:id="rId11"/>
            </p:custDataLst>
          </p:nvPr>
        </p:nvSpPr>
        <p:spPr>
          <a:xfrm>
            <a:off x="4208780" y="989330"/>
            <a:ext cx="3874770" cy="57086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细密</a:t>
            </a:r>
            <a:r>
              <a:rPr 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喷雾、一喷成膜、暴晒不黑</a:t>
            </a:r>
            <a:endParaRPr 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0185" y="4833305"/>
            <a:ext cx="4053840" cy="6661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纳米级水雾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物化生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结合＋广谱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高能防晒，隐形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无感，抵御光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老化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微信图片_20250325095823"/>
          <p:cNvPicPr>
            <a:picLocks noChangeAspect="1"/>
          </p:cNvPicPr>
          <p:nvPr/>
        </p:nvPicPr>
        <p:blipFill>
          <a:blip r:embed="rId12"/>
          <a:srcRect l="16239" t="6191" r="14747" b="2809"/>
          <a:stretch>
            <a:fillRect/>
          </a:stretch>
        </p:blipFill>
        <p:spPr>
          <a:xfrm>
            <a:off x="4907915" y="1640205"/>
            <a:ext cx="1183005" cy="3911600"/>
          </a:xfrm>
          <a:prstGeom prst="rect">
            <a:avLst/>
          </a:prstGeom>
        </p:spPr>
      </p:pic>
      <p:pic>
        <p:nvPicPr>
          <p:cNvPr id="14" name="图片 13" descr="微信图片_20250325095823"/>
          <p:cNvPicPr>
            <a:picLocks noChangeAspect="1"/>
          </p:cNvPicPr>
          <p:nvPr/>
        </p:nvPicPr>
        <p:blipFill>
          <a:blip r:embed="rId12"/>
          <a:srcRect l="16239" t="6191" r="14747" b="2809"/>
          <a:stretch>
            <a:fillRect/>
          </a:stretch>
        </p:blipFill>
        <p:spPr>
          <a:xfrm>
            <a:off x="5866765" y="1890395"/>
            <a:ext cx="1183005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10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100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101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102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103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104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105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106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107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108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109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11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UNIT_PLACING_PICTURE_USER_VIEWPORT" val="{&quot;height&quot;:952,&quot;width&quot;:2771}"/>
</p:tagLst>
</file>

<file path=ppt/tags/tag112.xml><?xml version="1.0" encoding="utf-8"?>
<p:tagLst xmlns:p="http://schemas.openxmlformats.org/presentationml/2006/main">
  <p:tag name="KSO_WM_UNIT_PLACING_PICTURE_USER_VIEWPORT" val="{&quot;height&quot;:10803,&quot;width&quot;:19200}"/>
</p:tagLst>
</file>

<file path=ppt/tags/tag113.xml><?xml version="1.0" encoding="utf-8"?>
<p:tagLst xmlns:p="http://schemas.openxmlformats.org/presentationml/2006/main">
  <p:tag name="KSO_WM_UNIT_PLACING_PICTURE_USER_VIEWPORT" val="{&quot;height&quot;:952,&quot;width&quot;:2771}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16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17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18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19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2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120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21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22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23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24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25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26.xml><?xml version="1.0" encoding="utf-8"?>
<p:tagLst xmlns:p="http://schemas.openxmlformats.org/presentationml/2006/main">
  <p:tag name="KSO_WM_DIAGRAM_VIRTUALLY_FRAME" val="{&quot;height&quot;:414,&quot;left&quot;:93.6,&quot;top&quot;:105.95,&quot;width&quot;:449.85}"/>
</p:tagLst>
</file>

<file path=ppt/tags/tag127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28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29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3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130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31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32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33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34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35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36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37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4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140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41.xml><?xml version="1.0" encoding="utf-8"?>
<p:tagLst xmlns:p="http://schemas.openxmlformats.org/presentationml/2006/main">
  <p:tag name="KSO_WM_DIAGRAM_VIRTUALLY_FRAME" val="{&quot;height&quot;:372.24267716535434,&quot;left&quot;:83.54622047244092,&quot;top&quot;:118.80921259842516,&quot;width&quot;:876.4537795275592}"/>
</p:tagLst>
</file>

<file path=ppt/tags/tag142.xml><?xml version="1.0" encoding="utf-8"?>
<p:tagLst xmlns:p="http://schemas.openxmlformats.org/presentationml/2006/main">
  <p:tag name="KSO_WM_UNIT_PLACING_PICTURE_USER_VIEWPORT" val="{&quot;height&quot;:952,&quot;width&quot;:2771}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45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46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47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48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49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5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150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51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52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53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54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55.xml><?xml version="1.0" encoding="utf-8"?>
<p:tagLst xmlns:p="http://schemas.openxmlformats.org/presentationml/2006/main">
  <p:tag name="KSO_WM_DIAGRAM_VIRTUALLY_FRAME" val="{&quot;height&quot;:417.6,&quot;left&quot;:480,&quot;top&quot;:65.9,&quot;width&quot;:372.5}"/>
</p:tagLst>
</file>

<file path=ppt/tags/tag156.xml><?xml version="1.0" encoding="utf-8"?>
<p:tagLst xmlns:p="http://schemas.openxmlformats.org/presentationml/2006/main">
  <p:tag name="KSO_WM_UNIT_PLACING_PICTURE_USER_VIEWPORT" val="{&quot;height&quot;:952,&quot;width&quot;:2771}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DIAGRAM_VIRTUALLY_FRAME" val="{&quot;height&quot;:380.35,&quot;left&quot;:480,&quot;top&quot;:65.9,&quot;width&quot;:312.45}"/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UNIT_PLACING_PICTURE_USER_VIEWPORT" val="{&quot;height&quot;:2484,&quot;width&quot;:1694}"/>
</p:tagLst>
</file>

<file path=ppt/tags/tag162.xml><?xml version="1.0" encoding="utf-8"?>
<p:tagLst xmlns:p="http://schemas.openxmlformats.org/presentationml/2006/main">
  <p:tag name="KSO_WM_UNIT_PLACING_PICTURE_USER_VIEWPORT" val="{&quot;height&quot;:952,&quot;width&quot;:2771}"/>
</p:tagLst>
</file>

<file path=ppt/tags/tag163.xml><?xml version="1.0" encoding="utf-8"?>
<p:tagLst xmlns:p="http://schemas.openxmlformats.org/presentationml/2006/main">
  <p:tag name="KSO_WM_UNIT_PLACING_PICTURE_USER_VIEWPORT" val="{&quot;height&quot;:2261,&quot;width&quot;:2150}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UNIT_PLACING_PICTURE_USER_VIEWPORT" val="{&quot;height&quot;:952,&quot;width&quot;:2771}"/>
</p:tagLst>
</file>

<file path=ppt/tags/tag166.xml><?xml version="1.0" encoding="utf-8"?>
<p:tagLst xmlns:p="http://schemas.openxmlformats.org/presentationml/2006/main">
  <p:tag name="KSO_WM_UNIT_PLACING_PICTURE_USER_VIEWPORT" val="{&quot;height&quot;:952,&quot;width&quot;:2771}"/>
</p:tagLst>
</file>

<file path=ppt/tags/tag167.xml><?xml version="1.0" encoding="utf-8"?>
<p:tagLst xmlns:p="http://schemas.openxmlformats.org/presentationml/2006/main">
  <p:tag name="KSO_WM_UNIT_PLACING_PICTURE_USER_VIEWPORT" val="{&quot;height&quot;:2404,&quot;width&quot;:2306}"/>
</p:tagLst>
</file>

<file path=ppt/tags/tag168.xml><?xml version="1.0" encoding="utf-8"?>
<p:tagLst xmlns:p="http://schemas.openxmlformats.org/presentationml/2006/main">
  <p:tag name="KSO_WM_UNIT_PLACING_PICTURE_USER_VIEWPORT" val="{&quot;height&quot;:3433,&quot;width&quot;:3877}"/>
</p:tagLst>
</file>

<file path=ppt/tags/tag169.xml><?xml version="1.0" encoding="utf-8"?>
<p:tagLst xmlns:p="http://schemas.openxmlformats.org/presentationml/2006/main">
  <p:tag name="KSO_WM_UNIT_PLACING_PICTURE_USER_VIEWPORT" val="{&quot;height&quot;:3445,&quot;width&quot;:3691}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224_1*a*1"/>
  <p:tag name="KSO_WM_TEMPLATE_CATEGORY" val="diagram"/>
  <p:tag name="KSO_WM_TEMPLATE_INDEX" val="20212224"/>
  <p:tag name="KSO_WM_UNIT_LAYERLEVEL" val="1"/>
  <p:tag name="KSO_WM_TAG_VERSION" val="1.0"/>
  <p:tag name="KSO_WM_BEAUTIFY_FLAG" val="#wm#"/>
  <p:tag name="KSO_WM_UNIT_SHOW_EDIT_AREA_INDICATION" val="1"/>
  <p:tag name="KSO_WM_UNIT_DEFAULT_FONT" val="24;44;4"/>
  <p:tag name="KSO_WM_UNIT_BLOCK" val="0"/>
  <p:tag name="KSO_WM_UNIT_DEC_AREA_ID" val="dee8e891e1784dbdaed2b1091669767b"/>
  <p:tag name="KSO_WM_CHIP_GROUPID" val="5f0681562c9c209bb8bb14eb"/>
  <p:tag name="KSO_WM_CHIP_XID" val="5f0681562c9c209bb8bb14ec"/>
  <p:tag name="KSO_WM_CHIP_FILLAREA_FILL_RULE" val="{&quot;fill_align&quot;:&quot;lb&quot;,&quot;fill_mode&quot;:&quot;full&quot;,&quot;sacle_strategy&quot;:&quot;smart&quot;}"/>
  <p:tag name="KSO_WM_ASSEMBLE_CHIP_INDEX" val="7613f0a9705a4f5ba76d28534f88128b"/>
  <p:tag name="KSO_WM_UNIT_TEXT_FILL_FORE_SCHEMECOLOR_INDEX_BRIGHTNESS" val="0"/>
  <p:tag name="KSO_WM_UNIT_TEXT_FILL_FORE_SCHEMECOLOR_INDEX" val="13"/>
  <p:tag name="KSO_WM_UNIT_TEXT_FILL_TYPE" val="1"/>
  <p:tag name="KSO_WM_TEMPLATE_ASSEMBLE_XID" val="639b06370c9383becde71a10"/>
  <p:tag name="KSO_WM_TEMPLATE_ASSEMBLE_GROUPID" val="639b06370c9383becde71a10"/>
</p:tagLst>
</file>

<file path=ppt/tags/tag170.xml><?xml version="1.0" encoding="utf-8"?>
<p:tagLst xmlns:p="http://schemas.openxmlformats.org/presentationml/2006/main">
  <p:tag name="KSO_WM_UNIT_PLACING_PICTURE_USER_VIEWPORT" val="{&quot;height&quot;:1830,&quot;width&quot;:1830}"/>
</p:tagLst>
</file>

<file path=ppt/tags/tag171.xml><?xml version="1.0" encoding="utf-8"?>
<p:tagLst xmlns:p="http://schemas.openxmlformats.org/presentationml/2006/main">
  <p:tag name="KSO_WM_UNIT_PLACING_PICTURE_USER_VIEWPORT" val="{&quot;height&quot;:3422,&quot;width&quot;:1189}"/>
</p:tagLst>
</file>

<file path=ppt/tags/tag172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73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74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75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76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77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78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79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副标题"/>
  <p:tag name="KSO_WM_UNIT_NOCLEAR" val="0"/>
  <p:tag name="KSO_WM_UNIT_SHOW_EDIT_AREA_INDICATION" val="1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diagram20212224_1*b*1"/>
  <p:tag name="KSO_WM_TEMPLATE_CATEGORY" val="diagram"/>
  <p:tag name="KSO_WM_TEMPLATE_INDEX" val="20212224"/>
  <p:tag name="KSO_WM_UNIT_LAYERLEVEL" val="1"/>
  <p:tag name="KSO_WM_TAG_VERSION" val="1.0"/>
  <p:tag name="KSO_WM_BEAUTIFY_FLAG" val="#wm#"/>
  <p:tag name="KSO_WM_UNIT_DEFAULT_FONT" val="18;24;2"/>
  <p:tag name="KSO_WM_UNIT_BLOCK" val="0"/>
  <p:tag name="KSO_WM_UNIT_DEC_AREA_ID" val="9773578e372b4f209f776915bb6702ef"/>
  <p:tag name="KSO_WM_CHIP_GROUPID" val="5f0681562c9c209bb8bb14eb"/>
  <p:tag name="KSO_WM_CHIP_XID" val="5f0681562c9c209bb8bb14ec"/>
  <p:tag name="KSO_WM_CHIP_FILLAREA_FILL_RULE" val="{&quot;fill_align&quot;:&quot;lb&quot;,&quot;fill_mode&quot;:&quot;full&quot;,&quot;sacle_strategy&quot;:&quot;smart&quot;}"/>
  <p:tag name="KSO_WM_ASSEMBLE_CHIP_INDEX" val="7613f0a9705a4f5ba76d28534f88128b"/>
  <p:tag name="KSO_WM_UNIT_TEXT_FILL_FORE_SCHEMECOLOR_INDEX_BRIGHTNESS" val="-0.25"/>
  <p:tag name="KSO_WM_UNIT_TEXT_FILL_FORE_SCHEMECOLOR_INDEX" val="14"/>
  <p:tag name="KSO_WM_UNIT_TEXT_FILL_TYPE" val="1"/>
  <p:tag name="KSO_WM_TEMPLATE_ASSEMBLE_XID" val="639b06370c9383becde71a10"/>
  <p:tag name="KSO_WM_TEMPLATE_ASSEMBLE_GROUPID" val="639b06370c9383becde71a10"/>
</p:tagLst>
</file>

<file path=ppt/tags/tag180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81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82.xml><?xml version="1.0" encoding="utf-8"?>
<p:tagLst xmlns:p="http://schemas.openxmlformats.org/presentationml/2006/main">
  <p:tag name="KSO_WM_DIAGRAM_VIRTUALLY_FRAME" val="{&quot;height&quot;:358.2,&quot;left&quot;:117.2,&quot;top&quot;:154.45,&quot;width&quot;:707}"/>
</p:tagLst>
</file>

<file path=ppt/tags/tag183.xml><?xml version="1.0" encoding="utf-8"?>
<p:tagLst xmlns:p="http://schemas.openxmlformats.org/presentationml/2006/main">
  <p:tag name="KSO_WM_DIAGRAM_VIRTUALLY_FRAME" val="{&quot;height&quot;:311.1,&quot;left&quot;:7.9,&quot;top&quot;:115.25,&quot;width&quot;:937.4}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commondata" val="eyJjb3VudCI6NDcsImhkaWQiOiI4MjVlZjM0YTlhOTZlMWUwZWFkMTBiNmQyYmY3MWNlOSIsInVzZXJDb3VudCI6NDd9"/>
  <p:tag name="resource_record_key" val="{&quot;13&quot;:[4705195,4663482,4519452,4722044]}"/>
</p:tagLst>
</file>

<file path=ppt/tags/tag19.xml><?xml version="1.0" encoding="utf-8"?>
<p:tagLst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&#13;单点击此处添加正文，文字是您思想的提炼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5832_2*m_h_f*1_1_1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2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5832_2*m_h_i*1_1_1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1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270"/>
  <p:tag name="KSO_WM_UNIT_FILL_GRADIENT_Direction" val="6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5832_2*m_h_i*1_1_2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3"/>
  <p:tag name="KSO_WM_UNIT_ID" val="diagram20205832_2*m_h_i*1_1_3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23.xml><?xml version="1.0" encoding="utf-8"?>
<p:tagLst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&#13;单点击此处添加正文，文字是您思想的提炼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5832_2*m_h_f*1_2_1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5832_2*m_h_i*1_2_1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1"/>
  <p:tag name="KSO_WM_UNIT_FILL_FORE_SCHEMECOLOR_INDEX_2_BRIGHTNESS" val="0"/>
  <p:tag name="KSO_WM_UNIT_FILL_FORE_SCHEMECOLOR_INDEX_2" val="6"/>
  <p:tag name="KSO_WM_UNIT_FILL_FORE_SCHEMECOLOR_INDEX_2_POS" val="1"/>
  <p:tag name="KSO_WM_UNIT_FILL_FORE_SCHEMECOLOR_INDEX_2_TRANS" val="0"/>
  <p:tag name="KSO_WM_UNIT_FILL_GRADIENT_TYPE" val="0"/>
  <p:tag name="KSO_WM_UNIT_FILL_GRADIENT_ANGLE" val="270"/>
  <p:tag name="KSO_WM_UNIT_FILL_GRADIENT_Direction" val="6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5832_2*m_h_i*1_2_2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3"/>
  <p:tag name="KSO_WM_UNIT_ID" val="diagram20205832_2*m_h_i*1_2_3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27.xml><?xml version="1.0" encoding="utf-8"?>
<p:tagLst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&#13;单点击此处添加正文，文字是您思想的提炼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5832_2*m_h_f*1_3_1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5832_2*m_h_i*1_3_1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1"/>
  <p:tag name="KSO_WM_UNIT_FILL_FORE_SCHEMECOLOR_INDEX_2_BRIGHTNESS" val="0"/>
  <p:tag name="KSO_WM_UNIT_FILL_FORE_SCHEMECOLOR_INDEX_2" val="7"/>
  <p:tag name="KSO_WM_UNIT_FILL_FORE_SCHEMECOLOR_INDEX_2_POS" val="1"/>
  <p:tag name="KSO_WM_UNIT_FILL_FORE_SCHEMECOLOR_INDEX_2_TRANS" val="0"/>
  <p:tag name="KSO_WM_UNIT_FILL_GRADIENT_TYPE" val="0"/>
  <p:tag name="KSO_WM_UNIT_FILL_GRADIENT_ANGLE" val="270"/>
  <p:tag name="KSO_WM_UNIT_FILL_GRADIENT_Direction" val="6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5832_2*m_h_i*1_3_2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3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3"/>
  <p:tag name="KSO_WM_UNIT_ID" val="diagram20205832_2*m_h_i*1_3_3"/>
  <p:tag name="KSO_WM_TEMPLATE_CATEGORY" val="diagram"/>
  <p:tag name="KSO_WM_TEMPLATE_INDEX" val="2020583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27.7027559055118,&quot;left&quot;:383.0703937007874,&quot;top&quot;:99.64897637795275,&quot;width&quot;:528.9087401574801}"/>
</p:tagLst>
</file>

<file path=ppt/tags/tag31.xml><?xml version="1.0" encoding="utf-8"?>
<p:tagLst xmlns:p="http://schemas.openxmlformats.org/presentationml/2006/main">
  <p:tag name="KSO_WM_UNIT_PLACING_PICTURE_USER_VIEWPORT" val="{&quot;height&quot;:952,&quot;width&quot;:2771}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224_1*a*1"/>
  <p:tag name="KSO_WM_TEMPLATE_CATEGORY" val="diagram"/>
  <p:tag name="KSO_WM_TEMPLATE_INDEX" val="20212224"/>
  <p:tag name="KSO_WM_UNIT_LAYERLEVEL" val="1"/>
  <p:tag name="KSO_WM_TAG_VERSION" val="1.0"/>
  <p:tag name="KSO_WM_BEAUTIFY_FLAG" val="#wm#"/>
  <p:tag name="KSO_WM_UNIT_SHOW_EDIT_AREA_INDICATION" val="1"/>
  <p:tag name="KSO_WM_UNIT_DEFAULT_FONT" val="24;44;4"/>
  <p:tag name="KSO_WM_UNIT_BLOCK" val="0"/>
  <p:tag name="KSO_WM_UNIT_DEC_AREA_ID" val="dee8e891e1784dbdaed2b1091669767b"/>
  <p:tag name="KSO_WM_CHIP_GROUPID" val="5f0681562c9c209bb8bb14eb"/>
  <p:tag name="KSO_WM_CHIP_XID" val="5f0681562c9c209bb8bb14ec"/>
  <p:tag name="KSO_WM_CHIP_FILLAREA_FILL_RULE" val="{&quot;fill_align&quot;:&quot;lb&quot;,&quot;fill_mode&quot;:&quot;full&quot;,&quot;sacle_strategy&quot;:&quot;smart&quot;}"/>
  <p:tag name="KSO_WM_ASSEMBLE_CHIP_INDEX" val="7613f0a9705a4f5ba76d28534f88128b"/>
  <p:tag name="KSO_WM_UNIT_TEXT_FILL_FORE_SCHEMECOLOR_INDEX_BRIGHTNESS" val="0"/>
  <p:tag name="KSO_WM_UNIT_TEXT_FILL_FORE_SCHEMECOLOR_INDEX" val="13"/>
  <p:tag name="KSO_WM_UNIT_TEXT_FILL_TYPE" val="1"/>
  <p:tag name="KSO_WM_TEMPLATE_ASSEMBLE_XID" val="639b06370c9383becde71a10"/>
  <p:tag name="KSO_WM_TEMPLATE_ASSEMBLE_GROUPID" val="639b06370c9383becde71a10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  <p:tag name="KSO_WM_UNIT_PLACING_PICTURE_USER_VIEWPORT" val="{&quot;height&quot;:4096,&quot;width&quot;:8838}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  <p:tag name="KSO_WM_UNIT_PLACING_PICTURE_USER_VIEWPORT" val="{&quot;height&quot;:4096,&quot;width&quot;:9116}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DIAGRAM_VIRTUALLY_FRAME" val="{&quot;height&quot;:317.05,&quot;left&quot;:222.85,&quot;top&quot;:148.85,&quot;width&quot;:674.8}"/>
</p:tagLst>
</file>

<file path=ppt/tags/tag4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40.xml><?xml version="1.0" encoding="utf-8"?>
<p:tagLst xmlns:p="http://schemas.openxmlformats.org/presentationml/2006/main">
  <p:tag name="KSO_WM_DIAGRAM_VIRTUALLY_FRAME" val="{&quot;height&quot;:317.05,&quot;left&quot;:222.85,&quot;top&quot;:148.85,&quot;width&quot;:674.8}"/>
</p:tagLst>
</file>

<file path=ppt/tags/tag41.xml><?xml version="1.0" encoding="utf-8"?>
<p:tagLst xmlns:p="http://schemas.openxmlformats.org/presentationml/2006/main">
  <p:tag name="KSO_WM_DIAGRAM_VIRTUALLY_FRAME" val="{&quot;height&quot;:317.05,&quot;left&quot;:222.85,&quot;top&quot;:148.85,&quot;width&quot;:674.8}"/>
</p:tagLst>
</file>

<file path=ppt/tags/tag42.xml><?xml version="1.0" encoding="utf-8"?>
<p:tagLst xmlns:p="http://schemas.openxmlformats.org/presentationml/2006/main">
  <p:tag name="KSO_WM_DIAGRAM_VIRTUALLY_FRAME" val="{&quot;height&quot;:317.05,&quot;left&quot;:222.85,&quot;top&quot;:148.85,&quot;width&quot;:674.8}"/>
</p:tagLst>
</file>

<file path=ppt/tags/tag43.xml><?xml version="1.0" encoding="utf-8"?>
<p:tagLst xmlns:p="http://schemas.openxmlformats.org/presentationml/2006/main">
  <p:tag name="KSO_WM_DIAGRAM_VIRTUALLY_FRAME" val="{&quot;height&quot;:317.05,&quot;left&quot;:222.85,&quot;top&quot;:148.85,&quot;width&quot;:674.8}"/>
</p:tagLst>
</file>

<file path=ppt/tags/tag44.xml><?xml version="1.0" encoding="utf-8"?>
<p:tagLst xmlns:p="http://schemas.openxmlformats.org/presentationml/2006/main">
  <p:tag name="KSO_WM_DIAGRAM_VIRTUALLY_FRAME" val="{&quot;height&quot;:317.05,&quot;left&quot;:222.85,&quot;top&quot;:148.85,&quot;width&quot;:674.8}"/>
</p:tagLst>
</file>

<file path=ppt/tags/tag45.xml><?xml version="1.0" encoding="utf-8"?>
<p:tagLst xmlns:p="http://schemas.openxmlformats.org/presentationml/2006/main">
  <p:tag name="KSO_WM_DIAGRAM_VIRTUALLY_FRAME" val="{&quot;height&quot;:317.05,&quot;left&quot;:222.85,&quot;top&quot;:148.85,&quot;width&quot;:674.8}"/>
</p:tagLst>
</file>

<file path=ppt/tags/tag46.xml><?xml version="1.0" encoding="utf-8"?>
<p:tagLst xmlns:p="http://schemas.openxmlformats.org/presentationml/2006/main">
  <p:tag name="KSO_WM_DIAGRAM_VIRTUALLY_FRAME" val="{&quot;height&quot;:317.05,&quot;left&quot;:222.85,&quot;top&quot;:148.85,&quot;width&quot;:674.8}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UNIT_PLACING_PICTURE_USER_VIEWPORT" val="{&quot;height&quot;:952,&quot;width&quot;:2771}"/>
</p:tagLst>
</file>

<file path=ppt/tags/tag6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UNIT_PLACING_PICTURE_USER_VIEWPORT" val="{&quot;height&quot;:952,&quot;width&quot;:2771}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70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71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72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73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74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75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76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77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78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79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8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80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81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82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83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84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85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86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87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88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89.xml><?xml version="1.0" encoding="utf-8"?>
<p:tagLst xmlns:p="http://schemas.openxmlformats.org/presentationml/2006/main">
  <p:tag name="KSO_WM_DIAGRAM_VIRTUALLY_FRAME" val="{&quot;height&quot;:277.55,&quot;left&quot;:55.2,&quot;top&quot;:174,&quot;width&quot;:855.3}"/>
</p:tagLst>
</file>

<file path=ppt/tags/tag9.xml><?xml version="1.0" encoding="utf-8"?>
<p:tagLst xmlns:p="http://schemas.openxmlformats.org/presentationml/2006/main">
  <p:tag name="KSO_WM_DIAGRAM_VIRTUALLY_FRAME" val="{&quot;height&quot;:241.64452543806163,&quot;left&quot;:113.99952755905512,&quot;top&quot;:224.5,&quot;width&quot;:746.2797224744086}"/>
</p:tagLst>
</file>

<file path=ppt/tags/tag90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91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92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93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94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95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96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97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98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ags/tag99.xml><?xml version="1.0" encoding="utf-8"?>
<p:tagLst xmlns:p="http://schemas.openxmlformats.org/presentationml/2006/main">
  <p:tag name="KSO_WM_DIAGRAM_VIRTUALLY_FRAME" val="{&quot;height&quot;:339.78095288405336,&quot;left&quot;:84.72338582677162,&quot;top&quot;:121.23559055118105,&quot;width&quot;:783.303307086614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p53pne0">
      <a:majorFont>
        <a:latin typeface="阿里巴巴普惠体 L"/>
        <a:ea typeface="阿里巴巴普惠体 L"/>
        <a:cs typeface=""/>
      </a:majorFont>
      <a:minorFont>
        <a:latin typeface="阿里巴巴普惠体 L"/>
        <a:ea typeface="阿里巴巴普惠体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4628</Words>
  <Application>WPS 演示</Application>
  <PresentationFormat>宽屏</PresentationFormat>
  <Paragraphs>570</Paragraphs>
  <Slides>29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汉仪润圆-75W</vt:lpstr>
      <vt:lpstr>Calibri</vt:lpstr>
      <vt:lpstr>阿里巴巴普惠体 L</vt:lpstr>
      <vt:lpstr>Segoe Print</vt:lpstr>
      <vt:lpstr>Arial Unicode MS</vt:lpstr>
      <vt:lpstr>汉仪正圆-55W</vt:lpstr>
      <vt:lpstr>汉仪中宋简</vt:lpstr>
      <vt:lpstr>汉仪旗黑X1-55W</vt:lpstr>
      <vt:lpstr>Wingdings</vt:lpstr>
      <vt:lpstr>方正仿宋_GBK</vt:lpstr>
      <vt:lpstr>等线</vt:lpstr>
      <vt:lpstr>等线 Light</vt:lpstr>
      <vt:lpstr>黑体</vt:lpstr>
      <vt:lpstr>Office 主题​​</vt:lpstr>
      <vt:lpstr>1_Office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漫漫</cp:lastModifiedBy>
  <cp:revision>68</cp:revision>
  <dcterms:created xsi:type="dcterms:W3CDTF">2022-10-20T04:55:00Z</dcterms:created>
  <dcterms:modified xsi:type="dcterms:W3CDTF">2025-03-25T02:05:31Z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9553CF7DA3794299A2B75E55B8577BCA_13</vt:lpwstr>
  </property>
  <property fmtid="{D5CDD505-2E9C-101B-9397-08002B2CF9AE}" pid="3" name="KSOProductBuildVer">
    <vt:lpwstr>2052-12.1.0.20305</vt:lpwstr>
  </property>
  <property fmtid="{D5CDD505-2E9C-101B-9397-08002B2CF9AE}" pid="4" name="KSOTemplateUUID">
    <vt:lpwstr>v1.0_mb_W3kw0Qs3qGopdVLRbrcyiw==</vt:lpwstr>
  </property>
</Properties>
</file>